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14" r:id="rId2"/>
  </p:sldMasterIdLst>
  <p:notesMasterIdLst>
    <p:notesMasterId r:id="rId30"/>
  </p:notesMasterIdLst>
  <p:handoutMasterIdLst>
    <p:handoutMasterId r:id="rId31"/>
  </p:handoutMasterIdLst>
  <p:sldIdLst>
    <p:sldId id="256" r:id="rId3"/>
    <p:sldId id="392" r:id="rId4"/>
    <p:sldId id="377" r:id="rId5"/>
    <p:sldId id="388" r:id="rId6"/>
    <p:sldId id="366" r:id="rId7"/>
    <p:sldId id="378" r:id="rId8"/>
    <p:sldId id="364" r:id="rId9"/>
    <p:sldId id="380" r:id="rId10"/>
    <p:sldId id="381" r:id="rId11"/>
    <p:sldId id="382" r:id="rId12"/>
    <p:sldId id="383" r:id="rId13"/>
    <p:sldId id="391" r:id="rId14"/>
    <p:sldId id="385" r:id="rId15"/>
    <p:sldId id="379" r:id="rId16"/>
    <p:sldId id="384" r:id="rId17"/>
    <p:sldId id="367" r:id="rId18"/>
    <p:sldId id="369" r:id="rId19"/>
    <p:sldId id="370" r:id="rId20"/>
    <p:sldId id="371" r:id="rId21"/>
    <p:sldId id="372" r:id="rId22"/>
    <p:sldId id="337" r:id="rId23"/>
    <p:sldId id="390" r:id="rId24"/>
    <p:sldId id="408" r:id="rId25"/>
    <p:sldId id="389" r:id="rId26"/>
    <p:sldId id="407" r:id="rId27"/>
    <p:sldId id="363" r:id="rId28"/>
    <p:sldId id="36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userDrawn="1">
          <p15:clr>
            <a:srgbClr val="A4A3A4"/>
          </p15:clr>
        </p15:guide>
        <p15:guide id="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FFFFFF"/>
    <a:srgbClr val="465A66"/>
    <a:srgbClr val="97C000"/>
    <a:srgbClr val="0099B5"/>
    <a:srgbClr val="E30083"/>
    <a:srgbClr val="1182EA"/>
    <a:srgbClr val="EE1433"/>
    <a:srgbClr val="800000"/>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78374" autoAdjust="0"/>
  </p:normalViewPr>
  <p:slideViewPr>
    <p:cSldViewPr snapToGrid="0">
      <p:cViewPr varScale="1">
        <p:scale>
          <a:sx n="91" d="100"/>
          <a:sy n="91" d="100"/>
        </p:scale>
        <p:origin x="618" y="84"/>
      </p:cViewPr>
      <p:guideLst>
        <p:guide orient="horz"/>
        <p:guide/>
      </p:guideLst>
    </p:cSldViewPr>
  </p:slideViewPr>
  <p:outlineViewPr>
    <p:cViewPr>
      <p:scale>
        <a:sx n="33" d="100"/>
        <a:sy n="33" d="100"/>
      </p:scale>
      <p:origin x="0" y="0"/>
    </p:cViewPr>
  </p:outlineViewPr>
  <p:notesTextViewPr>
    <p:cViewPr>
      <p:scale>
        <a:sx n="3" d="2"/>
        <a:sy n="3" d="2"/>
      </p:scale>
      <p:origin x="0" y="0"/>
    </p:cViewPr>
  </p:notesTextViewPr>
  <p:sorterViewPr>
    <p:cViewPr>
      <p:scale>
        <a:sx n="70" d="100"/>
        <a:sy n="70" d="100"/>
      </p:scale>
      <p:origin x="0" y="0"/>
    </p:cViewPr>
  </p:sorterViewPr>
  <p:notesViewPr>
    <p:cSldViewPr snapToGrid="0">
      <p:cViewPr varScale="1">
        <p:scale>
          <a:sx n="82" d="100"/>
          <a:sy n="82" d="100"/>
        </p:scale>
        <p:origin x="-3180" y="-96"/>
      </p:cViewPr>
      <p:guideLst>
        <p:guide orient="horz" pos="2880"/>
        <p:guide pos="2160"/>
      </p:guideLst>
    </p:cSldViewPr>
  </p:notesViewPr>
  <p:gridSpacing cx="45005" cy="45005"/>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FD9A2C-1224-45BB-9EC2-ED85A337299D}" type="datetimeFigureOut">
              <a:rPr lang="en-US" smtClean="0"/>
              <a:t>8/5/2014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9221B24-783F-4785-AEFA-DC900429CF6A}" type="slidenum">
              <a:rPr lang="en-US" smtClean="0"/>
              <a:t>‹#›</a:t>
            </a:fld>
            <a:endParaRPr lang="en-US" dirty="0"/>
          </a:p>
        </p:txBody>
      </p:sp>
    </p:spTree>
    <p:extLst>
      <p:ext uri="{BB962C8B-B14F-4D97-AF65-F5344CB8AC3E}">
        <p14:creationId xmlns:p14="http://schemas.microsoft.com/office/powerpoint/2010/main" val="449969035"/>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6.png>
</file>

<file path=ppt/media/image17.png>
</file>

<file path=ppt/media/image2.jpg>
</file>

<file path=ppt/media/image25.jpg>
</file>

<file path=ppt/media/image26.png>
</file>

<file path=ppt/media/image27.png>
</file>

<file path=ppt/media/image29.png>
</file>

<file path=ppt/media/image3.png>
</file>

<file path=ppt/media/image30.png>
</file>

<file path=ppt/media/image31.png>
</file>

<file path=ppt/media/image32.png>
</file>

<file path=ppt/media/image33.png>
</file>

<file path=ppt/media/image35.JPG>
</file>

<file path=ppt/media/image36.png>
</file>

<file path=ppt/media/image38.png>
</file>

<file path=ppt/media/image39.png>
</file>

<file path=ppt/media/image4.png>
</file>

<file path=ppt/media/image41.png>
</file>

<file path=ppt/media/image42.jpg>
</file>

<file path=ppt/media/image43.png>
</file>

<file path=ppt/media/image45.jpg>
</file>

<file path=ppt/media/image46.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4E8348-5C75-4277-B91F-4768596546A6}" type="datetimeFigureOut">
              <a:rPr lang="en-US" smtClean="0"/>
              <a:t>8/5/2014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3BAB81E-59E5-497E-A9DA-40D5ABD01266}" type="slidenum">
              <a:rPr lang="en-US" smtClean="0"/>
              <a:t>‹#›</a:t>
            </a:fld>
            <a:endParaRPr lang="en-US" dirty="0"/>
          </a:p>
        </p:txBody>
      </p:sp>
    </p:spTree>
    <p:extLst>
      <p:ext uri="{BB962C8B-B14F-4D97-AF65-F5344CB8AC3E}">
        <p14:creationId xmlns:p14="http://schemas.microsoft.com/office/powerpoint/2010/main" val="3568710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2000" u="sng"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3BAB81E-59E5-497E-A9DA-40D5ABD01266}" type="slidenum">
              <a:rPr lang="en-US" smtClean="0"/>
              <a:t>1</a:t>
            </a:fld>
            <a:endParaRPr lang="en-US" dirty="0"/>
          </a:p>
        </p:txBody>
      </p:sp>
    </p:spTree>
    <p:extLst>
      <p:ext uri="{BB962C8B-B14F-4D97-AF65-F5344CB8AC3E}">
        <p14:creationId xmlns:p14="http://schemas.microsoft.com/office/powerpoint/2010/main" val="3548471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t>DEMO:</a:t>
            </a:r>
            <a:r>
              <a:rPr lang="en-US" sz="1200" b="1" baseline="0" dirty="0" smtClean="0"/>
              <a:t> Using a Post action in </a:t>
            </a:r>
            <a:r>
              <a:rPr lang="en-US" b="1" dirty="0" smtClean="0"/>
              <a:t>site\deployments\tools\</a:t>
            </a:r>
            <a:r>
              <a:rPr lang="en-US" b="1" dirty="0" err="1" smtClean="0"/>
              <a:t>PostDeploymentActions</a:t>
            </a:r>
            <a:endParaRPr lang="en-US" sz="1200"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t>DEMO:</a:t>
            </a:r>
            <a:r>
              <a:rPr lang="en-US" sz="1200" b="1" baseline="0" dirty="0" smtClean="0"/>
              <a:t> Using a hook from zapier.com to twitter</a:t>
            </a:r>
            <a:endParaRPr lang="en-US" sz="1200" b="1"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10</a:t>
            </a:fld>
            <a:endParaRPr lang="en-US" dirty="0"/>
          </a:p>
        </p:txBody>
      </p:sp>
    </p:spTree>
    <p:extLst>
      <p:ext uri="{BB962C8B-B14F-4D97-AF65-F5344CB8AC3E}">
        <p14:creationId xmlns:p14="http://schemas.microsoft.com/office/powerpoint/2010/main" val="979407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1" dirty="0" smtClean="0"/>
              <a:t>Install Node</a:t>
            </a:r>
            <a:r>
              <a:rPr lang="en-US" sz="1200" b="1" baseline="0" dirty="0" smtClean="0"/>
              <a:t> CLI</a:t>
            </a:r>
            <a:endParaRPr lang="en-US" sz="1200" b="1" dirty="0" smtClean="0"/>
          </a:p>
          <a:p>
            <a:r>
              <a:rPr lang="en-US" sz="1200" dirty="0" smtClean="0"/>
              <a:t>Use Cases for </a:t>
            </a:r>
            <a:r>
              <a:rPr lang="en-US" sz="1200" dirty="0" err="1" smtClean="0"/>
              <a:t>AppSettings</a:t>
            </a:r>
            <a:r>
              <a:rPr lang="en-US" sz="1200" dirty="0" smtClean="0"/>
              <a:t> changes:</a:t>
            </a:r>
          </a:p>
          <a:p>
            <a:pPr marL="171450" indent="-171450">
              <a:buFont typeface="Arial" panose="020B0604020202020204" pitchFamily="34" charset="0"/>
              <a:buChar char="•"/>
            </a:pPr>
            <a:r>
              <a:rPr lang="en-US" sz="1200" dirty="0" smtClean="0"/>
              <a:t>In place deployment</a:t>
            </a:r>
          </a:p>
          <a:p>
            <a:pPr marL="171450" indent="-171450">
              <a:buFont typeface="Arial" panose="020B0604020202020204" pitchFamily="34" charset="0"/>
              <a:buChar char="•"/>
            </a:pPr>
            <a:r>
              <a:rPr lang="en-US" sz="1200" dirty="0" smtClean="0"/>
              <a:t>In place deployment w/ </a:t>
            </a:r>
            <a:r>
              <a:rPr lang="en-US" sz="1200" dirty="0" err="1" smtClean="0"/>
              <a:t>readonly</a:t>
            </a:r>
            <a:r>
              <a:rPr lang="en-US" sz="1200" dirty="0" smtClean="0"/>
              <a:t> history</a:t>
            </a:r>
          </a:p>
          <a:p>
            <a:pPr marL="171450" indent="-171450">
              <a:buFont typeface="Arial" panose="020B0604020202020204" pitchFamily="34" charset="0"/>
              <a:buChar char="•"/>
            </a:pPr>
            <a:r>
              <a:rPr lang="en-US" sz="1200" dirty="0" smtClean="0"/>
              <a:t>Deploy</a:t>
            </a:r>
            <a:r>
              <a:rPr lang="en-US" sz="1200" baseline="0" dirty="0" smtClean="0"/>
              <a:t> from subfolder of repo</a:t>
            </a:r>
          </a:p>
          <a:p>
            <a:pPr marL="171450" indent="-171450">
              <a:buFont typeface="Arial" panose="020B0604020202020204" pitchFamily="34" charset="0"/>
              <a:buChar char="•"/>
            </a:pPr>
            <a:r>
              <a:rPr lang="en-US" sz="1200" baseline="0" dirty="0" smtClean="0"/>
              <a:t>Deploy to a subfolder of </a:t>
            </a:r>
            <a:r>
              <a:rPr lang="en-US" sz="1200" baseline="0" dirty="0" err="1" smtClean="0"/>
              <a:t>wwwroot</a:t>
            </a:r>
            <a:endParaRPr lang="en-US" sz="1200" baseline="0" dirty="0" smtClean="0"/>
          </a:p>
          <a:p>
            <a:pPr marL="0" indent="0">
              <a:buFont typeface="Arial" panose="020B0604020202020204" pitchFamily="34" charset="0"/>
              <a:buNone/>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t>DEMO: creating a </a:t>
            </a:r>
            <a:r>
              <a:rPr lang="en-US" sz="1200" b="1" dirty="0" err="1" smtClean="0"/>
              <a:t>deploymentscript</a:t>
            </a:r>
            <a:endParaRPr lang="en-US" sz="1200"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t>DEMO: Show .</a:t>
            </a:r>
            <a:r>
              <a:rPr lang="en-US" sz="1200" b="1" dirty="0" err="1" smtClean="0"/>
              <a:t>ini</a:t>
            </a:r>
            <a:r>
              <a:rPr lang="en-US" sz="1200" b="1" dirty="0" smtClean="0"/>
              <a:t> file and the command setting</a:t>
            </a:r>
            <a:endParaRPr lang="en-US" sz="1200" b="1" baseline="0" dirty="0" smtClean="0"/>
          </a:p>
          <a:p>
            <a:pPr marL="0" indent="0">
              <a:buFont typeface="Arial" panose="020B0604020202020204" pitchFamily="34" charset="0"/>
              <a:buNone/>
            </a:pPr>
            <a:endParaRPr lang="en-US" sz="1200" baseline="0"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11</a:t>
            </a:fld>
            <a:endParaRPr lang="en-US" dirty="0"/>
          </a:p>
        </p:txBody>
      </p:sp>
    </p:spTree>
    <p:extLst>
      <p:ext uri="{BB962C8B-B14F-4D97-AF65-F5344CB8AC3E}">
        <p14:creationId xmlns:p14="http://schemas.microsoft.com/office/powerpoint/2010/main" val="24149222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12</a:t>
            </a:fld>
            <a:endParaRPr lang="en-US" dirty="0"/>
          </a:p>
        </p:txBody>
      </p:sp>
    </p:spTree>
    <p:extLst>
      <p:ext uri="{BB962C8B-B14F-4D97-AF65-F5344CB8AC3E}">
        <p14:creationId xmlns:p14="http://schemas.microsoft.com/office/powerpoint/2010/main" val="8214179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dirty="0" smtClean="0"/>
              <a:t>DEMO: Show off .</a:t>
            </a:r>
            <a:r>
              <a:rPr lang="en-US" b="1" smtClean="0"/>
              <a:t>SCM site</a:t>
            </a:r>
            <a:endParaRPr lang="en-US" b="1" dirty="0"/>
          </a:p>
        </p:txBody>
      </p:sp>
      <p:sp>
        <p:nvSpPr>
          <p:cNvPr id="4" name="Slide Number Placeholder 3"/>
          <p:cNvSpPr>
            <a:spLocks noGrp="1"/>
          </p:cNvSpPr>
          <p:nvPr>
            <p:ph type="sldNum" sz="quarter" idx="10"/>
          </p:nvPr>
        </p:nvSpPr>
        <p:spPr/>
        <p:txBody>
          <a:bodyPr/>
          <a:lstStyle/>
          <a:p>
            <a:fld id="{93BAB81E-59E5-497E-A9DA-40D5ABD01266}" type="slidenum">
              <a:rPr lang="en-US" smtClean="0"/>
              <a:t>13</a:t>
            </a:fld>
            <a:endParaRPr lang="en-US" dirty="0"/>
          </a:p>
        </p:txBody>
      </p:sp>
    </p:spTree>
    <p:extLst>
      <p:ext uri="{BB962C8B-B14F-4D97-AF65-F5344CB8AC3E}">
        <p14:creationId xmlns:p14="http://schemas.microsoft.com/office/powerpoint/2010/main" val="42653100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93BAB81E-59E5-497E-A9DA-40D5ABD01266}" type="slidenum">
              <a:rPr lang="en-US" smtClean="0"/>
              <a:t>14</a:t>
            </a:fld>
            <a:endParaRPr lang="en-US" dirty="0"/>
          </a:p>
        </p:txBody>
      </p:sp>
    </p:spTree>
    <p:extLst>
      <p:ext uri="{BB962C8B-B14F-4D97-AF65-F5344CB8AC3E}">
        <p14:creationId xmlns:p14="http://schemas.microsoft.com/office/powerpoint/2010/main" val="12250535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93BAB81E-59E5-497E-A9DA-40D5ABD01266}" type="slidenum">
              <a:rPr lang="en-US" smtClean="0"/>
              <a:t>15</a:t>
            </a:fld>
            <a:endParaRPr lang="en-US" dirty="0"/>
          </a:p>
        </p:txBody>
      </p:sp>
    </p:spTree>
    <p:extLst>
      <p:ext uri="{BB962C8B-B14F-4D97-AF65-F5344CB8AC3E}">
        <p14:creationId xmlns:p14="http://schemas.microsoft.com/office/powerpoint/2010/main" val="39607247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Azure overrides are a great way to deal with secrets</a:t>
            </a:r>
            <a:r>
              <a:rPr lang="en-US" baseline="0" dirty="0" smtClean="0"/>
              <a:t> you don’t want in source control</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DEMO: Serving .</a:t>
            </a:r>
            <a:r>
              <a:rPr lang="en-US" b="1" baseline="0" dirty="0" err="1" smtClean="0"/>
              <a:t>svg</a:t>
            </a:r>
            <a:r>
              <a:rPr lang="en-US" b="1" baseline="0" dirty="0" smtClean="0"/>
              <a:t> file from site/</a:t>
            </a:r>
            <a:r>
              <a:rPr lang="en-US" b="1" baseline="0" dirty="0" err="1" smtClean="0"/>
              <a:t>wwwroot</a:t>
            </a:r>
            <a:r>
              <a:rPr lang="en-US" b="1" baseline="0" dirty="0" smtClean="0"/>
              <a:t> with .</a:t>
            </a:r>
            <a:r>
              <a:rPr lang="en-US" b="1" baseline="0" dirty="0" err="1" smtClean="0"/>
              <a:t>xdt</a:t>
            </a:r>
            <a:r>
              <a:rPr lang="en-US" b="1" baseline="0" dirty="0" smtClean="0"/>
              <a:t> in site/</a:t>
            </a:r>
            <a:endParaRPr lang="en-US" b="1" dirty="0" smtClean="0"/>
          </a:p>
          <a:p>
            <a:endParaRPr lang="en-US"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16</a:t>
            </a:fld>
            <a:endParaRPr lang="en-US" dirty="0"/>
          </a:p>
        </p:txBody>
      </p:sp>
    </p:spTree>
    <p:extLst>
      <p:ext uri="{BB962C8B-B14F-4D97-AF65-F5344CB8AC3E}">
        <p14:creationId xmlns:p14="http://schemas.microsoft.com/office/powerpoint/2010/main" val="24266662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Quickly cover the </a:t>
            </a:r>
            <a:r>
              <a:rPr lang="en-US" dirty="0" err="1" smtClean="0"/>
              <a:t>xdt</a:t>
            </a:r>
            <a:r>
              <a:rPr lang="en-US" baseline="0" dirty="0" smtClean="0"/>
              <a:t> file we just used</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17</a:t>
            </a:fld>
            <a:endParaRPr lang="en-US" dirty="0"/>
          </a:p>
        </p:txBody>
      </p:sp>
    </p:spTree>
    <p:extLst>
      <p:ext uri="{BB962C8B-B14F-4D97-AF65-F5344CB8AC3E}">
        <p14:creationId xmlns:p14="http://schemas.microsoft.com/office/powerpoint/2010/main" val="25419509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You could also do</a:t>
            </a:r>
            <a:r>
              <a:rPr lang="en-US" baseline="0" dirty="0" smtClean="0"/>
              <a:t> something like increase the </a:t>
            </a:r>
            <a:r>
              <a:rPr lang="en-US" baseline="0" dirty="0" err="1" smtClean="0"/>
              <a:t>queueLength</a:t>
            </a:r>
            <a:r>
              <a:rPr lang="en-US" baseline="0" dirty="0" smtClean="0"/>
              <a:t> on IIS for waiting requests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What’s interesting about this example</a:t>
            </a:r>
            <a:r>
              <a:rPr lang="en-US" baseline="0" dirty="0" smtClean="0"/>
              <a:t> is the use of the %XDT_SITENAME% token.</a:t>
            </a:r>
            <a:endParaRPr lang="en-US"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18</a:t>
            </a:fld>
            <a:endParaRPr lang="en-US" dirty="0"/>
          </a:p>
        </p:txBody>
      </p:sp>
    </p:spTree>
    <p:extLst>
      <p:ext uri="{BB962C8B-B14F-4D97-AF65-F5344CB8AC3E}">
        <p14:creationId xmlns:p14="http://schemas.microsoft.com/office/powerpoint/2010/main" val="1719932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Kudu replaces several tokens in order for you to create reusable transforms across</a:t>
            </a:r>
            <a:r>
              <a:rPr lang="en-US" baseline="0" dirty="0" smtClean="0"/>
              <a:t> many sites</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19</a:t>
            </a:fld>
            <a:endParaRPr lang="en-US" dirty="0"/>
          </a:p>
        </p:txBody>
      </p:sp>
    </p:spTree>
    <p:extLst>
      <p:ext uri="{BB962C8B-B14F-4D97-AF65-F5344CB8AC3E}">
        <p14:creationId xmlns:p14="http://schemas.microsoft.com/office/powerpoint/2010/main" val="3073060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Introduce myself:</a:t>
            </a:r>
          </a:p>
          <a:p>
            <a:pPr marL="171450" indent="-171450">
              <a:buFont typeface="Arial" panose="020B0604020202020204" pitchFamily="34" charset="0"/>
              <a:buChar char="•"/>
            </a:pPr>
            <a:r>
              <a:rPr lang="en-US" dirty="0" smtClean="0"/>
              <a:t>Azure</a:t>
            </a:r>
            <a:r>
              <a:rPr lang="en-US" baseline="0" dirty="0" smtClean="0"/>
              <a:t> Insider</a:t>
            </a:r>
          </a:p>
          <a:p>
            <a:pPr marL="171450" indent="-171450">
              <a:buFont typeface="Arial" panose="020B0604020202020204" pitchFamily="34" charset="0"/>
              <a:buChar char="•"/>
            </a:pPr>
            <a:r>
              <a:rPr lang="en-US" baseline="0" dirty="0" smtClean="0"/>
              <a:t>ASP.NET Insider</a:t>
            </a:r>
          </a:p>
          <a:p>
            <a:pPr marL="171450" indent="-171450">
              <a:buFont typeface="Arial" panose="020B0604020202020204" pitchFamily="34" charset="0"/>
              <a:buChar char="•"/>
            </a:pPr>
            <a:r>
              <a:rPr lang="en-US" baseline="0" dirty="0" smtClean="0"/>
              <a:t>MVP</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a:t>
            </a:fld>
            <a:endParaRPr lang="en-US" dirty="0"/>
          </a:p>
        </p:txBody>
      </p:sp>
    </p:spTree>
    <p:extLst>
      <p:ext uri="{BB962C8B-B14F-4D97-AF65-F5344CB8AC3E}">
        <p14:creationId xmlns:p14="http://schemas.microsoft.com/office/powerpoint/2010/main" val="37719707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This allows us to add additional applications – which gives us all the</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20</a:t>
            </a:fld>
            <a:endParaRPr lang="en-US" dirty="0"/>
          </a:p>
        </p:txBody>
      </p:sp>
    </p:spTree>
    <p:extLst>
      <p:ext uri="{BB962C8B-B14F-4D97-AF65-F5344CB8AC3E}">
        <p14:creationId xmlns:p14="http://schemas.microsoft.com/office/powerpoint/2010/main" val="6322124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dirty="0" smtClean="0"/>
              <a:t>DEMO: Upload Hero to </a:t>
            </a:r>
            <a:r>
              <a:rPr lang="en-US" b="1" dirty="0" err="1" smtClean="0"/>
              <a:t>SiteExtensions</a:t>
            </a:r>
            <a:r>
              <a:rPr lang="en-US" b="1" dirty="0" smtClean="0"/>
              <a:t>/Hero</a:t>
            </a:r>
            <a:endParaRPr lang="en-US" b="1" dirty="0"/>
          </a:p>
        </p:txBody>
      </p:sp>
      <p:sp>
        <p:nvSpPr>
          <p:cNvPr id="4" name="Slide Number Placeholder 3"/>
          <p:cNvSpPr>
            <a:spLocks noGrp="1"/>
          </p:cNvSpPr>
          <p:nvPr>
            <p:ph type="sldNum" sz="quarter" idx="10"/>
          </p:nvPr>
        </p:nvSpPr>
        <p:spPr/>
        <p:txBody>
          <a:bodyPr/>
          <a:lstStyle/>
          <a:p>
            <a:fld id="{93BAB81E-59E5-497E-A9DA-40D5ABD01266}" type="slidenum">
              <a:rPr lang="en-US" smtClean="0"/>
              <a:t>21</a:t>
            </a:fld>
            <a:endParaRPr lang="en-US" dirty="0"/>
          </a:p>
        </p:txBody>
      </p:sp>
    </p:spTree>
    <p:extLst>
      <p:ext uri="{BB962C8B-B14F-4D97-AF65-F5344CB8AC3E}">
        <p14:creationId xmlns:p14="http://schemas.microsoft.com/office/powerpoint/2010/main" val="41477144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22</a:t>
            </a:fld>
            <a:endParaRPr lang="en-US" dirty="0"/>
          </a:p>
        </p:txBody>
      </p:sp>
    </p:spTree>
    <p:extLst>
      <p:ext uri="{BB962C8B-B14F-4D97-AF65-F5344CB8AC3E}">
        <p14:creationId xmlns:p14="http://schemas.microsoft.com/office/powerpoint/2010/main" val="20702359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23</a:t>
            </a:fld>
            <a:endParaRPr lang="en-US" dirty="0"/>
          </a:p>
        </p:txBody>
      </p:sp>
    </p:spTree>
    <p:extLst>
      <p:ext uri="{BB962C8B-B14F-4D97-AF65-F5344CB8AC3E}">
        <p14:creationId xmlns:p14="http://schemas.microsoft.com/office/powerpoint/2010/main" val="24619467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24</a:t>
            </a:fld>
            <a:endParaRPr lang="en-US" dirty="0"/>
          </a:p>
        </p:txBody>
      </p:sp>
    </p:spTree>
    <p:extLst>
      <p:ext uri="{BB962C8B-B14F-4D97-AF65-F5344CB8AC3E}">
        <p14:creationId xmlns:p14="http://schemas.microsoft.com/office/powerpoint/2010/main" val="13038736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25</a:t>
            </a:fld>
            <a:endParaRPr lang="en-US" dirty="0"/>
          </a:p>
        </p:txBody>
      </p:sp>
    </p:spTree>
    <p:extLst>
      <p:ext uri="{BB962C8B-B14F-4D97-AF65-F5344CB8AC3E}">
        <p14:creationId xmlns:p14="http://schemas.microsoft.com/office/powerpoint/2010/main" val="33473420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This is what I wanted to show you.</a:t>
            </a:r>
          </a:p>
          <a:p>
            <a:endParaRPr lang="en-US" dirty="0" smtClean="0"/>
          </a:p>
          <a:p>
            <a:r>
              <a:rPr lang="en-US" dirty="0" smtClean="0"/>
              <a:t>In the end the secret is that most</a:t>
            </a:r>
            <a:r>
              <a:rPr lang="en-US" baseline="0" dirty="0" smtClean="0"/>
              <a:t> of what you can exploit with IIS, works with Azure </a:t>
            </a:r>
            <a:r>
              <a:rPr lang="en-US" baseline="0" dirty="0" err="1" smtClean="0"/>
              <a:t>WebSites</a:t>
            </a:r>
            <a:r>
              <a:rPr lang="en-US" baseline="0" dirty="0" smtClean="0"/>
              <a:t> – but have been presented in a nicer way.</a:t>
            </a:r>
          </a:p>
          <a:p>
            <a:endParaRPr lang="en-US" baseline="0" dirty="0" smtClean="0"/>
          </a:p>
          <a:p>
            <a:r>
              <a:rPr lang="en-US" baseline="0" dirty="0" smtClean="0"/>
              <a:t>Kudu also unlocks a nice decent amount of power.</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26</a:t>
            </a:fld>
            <a:endParaRPr lang="en-US" dirty="0"/>
          </a:p>
        </p:txBody>
      </p:sp>
    </p:spTree>
    <p:extLst>
      <p:ext uri="{BB962C8B-B14F-4D97-AF65-F5344CB8AC3E}">
        <p14:creationId xmlns:p14="http://schemas.microsoft.com/office/powerpoint/2010/main" val="6195749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27</a:t>
            </a:fld>
            <a:endParaRPr lang="en-US" dirty="0"/>
          </a:p>
        </p:txBody>
      </p:sp>
    </p:spTree>
    <p:extLst>
      <p:ext uri="{BB962C8B-B14F-4D97-AF65-F5344CB8AC3E}">
        <p14:creationId xmlns:p14="http://schemas.microsoft.com/office/powerpoint/2010/main" val="2441709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smtClean="0"/>
              <a:t>Azure is huge, so today we’re only going to focus on Azure Web Sites and </a:t>
            </a:r>
            <a:r>
              <a:rPr lang="en-US" sz="1200" b="0" i="0" kern="1200" dirty="0" smtClean="0">
                <a:solidFill>
                  <a:schemeClr val="tx1"/>
                </a:solidFill>
                <a:effectLst/>
                <a:latin typeface="+mn-lt"/>
                <a:ea typeface="+mn-ea"/>
                <a:cs typeface="+mn-cs"/>
              </a:rPr>
              <a:t>some of the nooks and crannies of that</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Web Sites is Microsoft’s PAAS offering aimed at developers. </a:t>
            </a:r>
            <a:r>
              <a:rPr lang="en-US" baseline="0" dirty="0" smtClean="0"/>
              <a:t>Azure web sites is different than Azure Web Roles, which you may have heard of.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Let’s set up a site real quick.</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DEMO: Deploy Full Stack Web </a:t>
            </a:r>
            <a:r>
              <a:rPr lang="en-US" b="1" baseline="0" dirty="0" err="1" smtClean="0"/>
              <a:t>Perf</a:t>
            </a:r>
            <a:r>
              <a:rPr lang="en-US" b="1" baseline="0" dirty="0" smtClean="0"/>
              <a:t> site/repo</a:t>
            </a:r>
          </a:p>
          <a:p>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3</a:t>
            </a:fld>
            <a:endParaRPr lang="en-US" dirty="0"/>
          </a:p>
        </p:txBody>
      </p:sp>
    </p:spTree>
    <p:extLst>
      <p:ext uri="{BB962C8B-B14F-4D97-AF65-F5344CB8AC3E}">
        <p14:creationId xmlns:p14="http://schemas.microsoft.com/office/powerpoint/2010/main" val="42052171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Web Roles have</a:t>
            </a:r>
            <a:r>
              <a:rPr lang="en-US" baseline="0" dirty="0" smtClean="0"/>
              <a:t> some advantages over Web Sites, particularly of interest to enterprise users.</a:t>
            </a:r>
          </a:p>
          <a:p>
            <a:endParaRPr lang="en-US" baseline="0" dirty="0" smtClean="0"/>
          </a:p>
          <a:p>
            <a:r>
              <a:rPr lang="en-US" baseline="0" dirty="0" smtClean="0"/>
              <a:t>Most developers who are used to running everything through source control will enjoy Web Sites more.</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4</a:t>
            </a:fld>
            <a:endParaRPr lang="en-US" dirty="0"/>
          </a:p>
        </p:txBody>
      </p:sp>
    </p:spTree>
    <p:extLst>
      <p:ext uri="{BB962C8B-B14F-4D97-AF65-F5344CB8AC3E}">
        <p14:creationId xmlns:p14="http://schemas.microsoft.com/office/powerpoint/2010/main" val="3755759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MAWS isn’t anything</a:t>
            </a:r>
            <a:r>
              <a:rPr lang="en-US" baseline="0" dirty="0" smtClean="0"/>
              <a:t> special, really.</a:t>
            </a:r>
          </a:p>
          <a:p>
            <a:endParaRPr lang="en-US" baseline="0" dirty="0" smtClean="0"/>
          </a:p>
          <a:p>
            <a:r>
              <a:rPr lang="en-US" baseline="0" dirty="0" smtClean="0"/>
              <a:t>It’s basically Windows, IIS and .NET, along with an open source project named Kudu.</a:t>
            </a:r>
            <a:endParaRPr lang="en-US" dirty="0" smtClean="0"/>
          </a:p>
          <a:p>
            <a:endParaRPr lang="en-US" dirty="0" smtClean="0"/>
          </a:p>
          <a:p>
            <a:r>
              <a:rPr lang="en-US" b="1" dirty="0" smtClean="0"/>
              <a:t>DEMO: </a:t>
            </a:r>
            <a:r>
              <a:rPr lang="en-US" b="1" baseline="0" dirty="0" smtClean="0"/>
              <a:t>connecting via </a:t>
            </a:r>
            <a:r>
              <a:rPr lang="en-US" b="1" baseline="0" dirty="0" err="1" smtClean="0"/>
              <a:t>inetmgr</a:t>
            </a:r>
            <a:endParaRPr lang="en-US" b="1" baseline="0" dirty="0" smtClean="0"/>
          </a:p>
          <a:p>
            <a:endParaRPr lang="en-US" baseline="0" dirty="0" smtClean="0"/>
          </a:p>
          <a:p>
            <a:r>
              <a:rPr lang="en-US" baseline="0" dirty="0" smtClean="0"/>
              <a:t>Kudu does a few things, most notably getting changes from many different source control systems, building and deploying sites.</a:t>
            </a:r>
          </a:p>
          <a:p>
            <a:endParaRPr lang="en-US" baseline="0" dirty="0" smtClean="0"/>
          </a:p>
          <a:p>
            <a:r>
              <a:rPr lang="en-US" baseline="0" dirty="0" smtClean="0"/>
              <a:t>I like to think of it as a very basic CI server</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5</a:t>
            </a:fld>
            <a:endParaRPr lang="en-US" dirty="0"/>
          </a:p>
        </p:txBody>
      </p:sp>
    </p:spTree>
    <p:extLst>
      <p:ext uri="{BB962C8B-B14F-4D97-AF65-F5344CB8AC3E}">
        <p14:creationId xmlns:p14="http://schemas.microsoft.com/office/powerpoint/2010/main" val="1134281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dirty="0" smtClean="0"/>
              <a:t>Kudu</a:t>
            </a:r>
            <a:r>
              <a:rPr lang="en-US" b="0" baseline="0" dirty="0" smtClean="0"/>
              <a:t> has a</a:t>
            </a:r>
            <a:r>
              <a:rPr lang="en-US" b="0" dirty="0" smtClean="0"/>
              <a:t> single tenant architecture, as opposed to</a:t>
            </a:r>
            <a:r>
              <a:rPr lang="en-US" b="0" baseline="0" dirty="0" smtClean="0"/>
              <a:t> a typical </a:t>
            </a:r>
            <a:r>
              <a:rPr lang="en-US" b="0" dirty="0" smtClean="0"/>
              <a:t>multi-tenant service architecture. Kudu service is a 'buddy site' to the users real Azure site. The main difference is that the Kudu site is being given access to the files of the real site, allowing it to publish to it.</a:t>
            </a:r>
          </a:p>
          <a:p>
            <a:endParaRPr lang="en-US" dirty="0" smtClean="0"/>
          </a:p>
          <a:p>
            <a:r>
              <a:rPr lang="en-US" dirty="0" smtClean="0"/>
              <a:t>The Kudu site runs in the same sandbox as the real site, so the only thing it can harm is the site itself. Furthermore, the Kudu site shares the same quotas as the site. (CPU/RAM/Disk used by the Kudu service are counted toward the site's quota) </a:t>
            </a:r>
          </a:p>
          <a:p>
            <a:endParaRPr lang="en-US" b="1" dirty="0" smtClean="0"/>
          </a:p>
          <a:p>
            <a:r>
              <a:rPr lang="en-US" dirty="0" smtClean="0"/>
              <a:t>Kudu site is authenticated by http basic </a:t>
            </a:r>
            <a:r>
              <a:rPr lang="en-US" dirty="0" err="1" smtClean="0"/>
              <a:t>auth</a:t>
            </a:r>
            <a:r>
              <a:rPr lang="en-US" dirty="0" smtClean="0"/>
              <a:t>, which by default the real site is not authenticated</a:t>
            </a:r>
          </a:p>
          <a:p>
            <a:endParaRPr lang="en-US" dirty="0" smtClean="0"/>
          </a:p>
          <a:p>
            <a:r>
              <a:rPr lang="en-US" dirty="0" smtClean="0"/>
              <a:t>Kudu runs in the same </a:t>
            </a:r>
            <a:r>
              <a:rPr lang="en-US" i="1" dirty="0" smtClean="0"/>
              <a:t>process</a:t>
            </a:r>
            <a:r>
              <a:rPr lang="en-US" dirty="0" smtClean="0"/>
              <a:t> as the site,</a:t>
            </a:r>
            <a:r>
              <a:rPr lang="en-US" baseline="0" dirty="0" smtClean="0"/>
              <a:t> but the</a:t>
            </a:r>
            <a:r>
              <a:rPr lang="en-US" dirty="0" smtClean="0"/>
              <a:t> only thing that really 'connects' the Kudu site to the real site is the file system, and that works regardless of what process or machine they each run on.</a:t>
            </a:r>
          </a:p>
          <a:p>
            <a:endParaRPr lang="en-US" b="1" baseline="0"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6</a:t>
            </a:fld>
            <a:endParaRPr lang="en-US" dirty="0"/>
          </a:p>
        </p:txBody>
      </p:sp>
    </p:spTree>
    <p:extLst>
      <p:ext uri="{BB962C8B-B14F-4D97-AF65-F5344CB8AC3E}">
        <p14:creationId xmlns:p14="http://schemas.microsoft.com/office/powerpoint/2010/main" val="8067465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sz="1200" b="1" baseline="0"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7</a:t>
            </a:fld>
            <a:endParaRPr lang="en-US" dirty="0"/>
          </a:p>
        </p:txBody>
      </p:sp>
    </p:spTree>
    <p:extLst>
      <p:ext uri="{BB962C8B-B14F-4D97-AF65-F5344CB8AC3E}">
        <p14:creationId xmlns:p14="http://schemas.microsoft.com/office/powerpoint/2010/main" val="28457917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aseline="0" dirty="0" smtClean="0"/>
              <a:t>Build for .NET. </a:t>
            </a:r>
          </a:p>
          <a:p>
            <a:pPr marL="0" indent="0">
              <a:buFont typeface="Arial" panose="020B0604020202020204" pitchFamily="34" charset="0"/>
              <a:buNone/>
            </a:pPr>
            <a:endParaRPr lang="en-US" sz="1200" baseline="0" dirty="0" smtClean="0"/>
          </a:p>
          <a:p>
            <a:pPr marL="0" indent="0">
              <a:buFont typeface="Arial" panose="020B0604020202020204" pitchFamily="34" charset="0"/>
              <a:buNone/>
            </a:pPr>
            <a:r>
              <a:rPr lang="en-US" sz="1200" baseline="0" dirty="0" smtClean="0"/>
              <a:t>Very minimal/no step for Node apps</a:t>
            </a:r>
          </a:p>
        </p:txBody>
      </p:sp>
      <p:sp>
        <p:nvSpPr>
          <p:cNvPr id="4" name="Slide Number Placeholder 3"/>
          <p:cNvSpPr>
            <a:spLocks noGrp="1"/>
          </p:cNvSpPr>
          <p:nvPr>
            <p:ph type="sldNum" sz="quarter" idx="10"/>
          </p:nvPr>
        </p:nvSpPr>
        <p:spPr/>
        <p:txBody>
          <a:bodyPr/>
          <a:lstStyle/>
          <a:p>
            <a:fld id="{93BAB81E-59E5-497E-A9DA-40D5ABD01266}" type="slidenum">
              <a:rPr lang="en-US" smtClean="0"/>
              <a:t>8</a:t>
            </a:fld>
            <a:endParaRPr lang="en-US" dirty="0"/>
          </a:p>
        </p:txBody>
      </p:sp>
    </p:spTree>
    <p:extLst>
      <p:ext uri="{BB962C8B-B14F-4D97-AF65-F5344CB8AC3E}">
        <p14:creationId xmlns:p14="http://schemas.microsoft.com/office/powerpoint/2010/main" val="1927744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aseline="0" dirty="0" smtClean="0"/>
              <a:t>Source or compiled binaries get copied</a:t>
            </a:r>
          </a:p>
        </p:txBody>
      </p:sp>
      <p:sp>
        <p:nvSpPr>
          <p:cNvPr id="4" name="Slide Number Placeholder 3"/>
          <p:cNvSpPr>
            <a:spLocks noGrp="1"/>
          </p:cNvSpPr>
          <p:nvPr>
            <p:ph type="sldNum" sz="quarter" idx="10"/>
          </p:nvPr>
        </p:nvSpPr>
        <p:spPr/>
        <p:txBody>
          <a:bodyPr/>
          <a:lstStyle/>
          <a:p>
            <a:fld id="{93BAB81E-59E5-497E-A9DA-40D5ABD01266}" type="slidenum">
              <a:rPr lang="en-US" smtClean="0"/>
              <a:t>9</a:t>
            </a:fld>
            <a:endParaRPr lang="en-US" dirty="0"/>
          </a:p>
        </p:txBody>
      </p:sp>
    </p:spTree>
    <p:extLst>
      <p:ext uri="{BB962C8B-B14F-4D97-AF65-F5344CB8AC3E}">
        <p14:creationId xmlns:p14="http://schemas.microsoft.com/office/powerpoint/2010/main" val="21010361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626508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har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hart Placeholder 3"/>
          <p:cNvSpPr>
            <a:spLocks noGrp="1"/>
          </p:cNvSpPr>
          <p:nvPr>
            <p:ph type="chart" sz="quarter" idx="12"/>
          </p:nvPr>
        </p:nvSpPr>
        <p:spPr>
          <a:xfrm>
            <a:off x="609600" y="2057401"/>
            <a:ext cx="10972800" cy="3267075"/>
          </a:xfrm>
        </p:spPr>
        <p:txBody>
          <a:bodyPr anchor="ctr">
            <a:normAutofit/>
          </a:bodyPr>
          <a:lstStyle>
            <a:lvl1pPr marL="0" indent="0" algn="ctr">
              <a:buNone/>
              <a:defRPr sz="2400">
                <a:solidFill>
                  <a:schemeClr val="accent4"/>
                </a:solidFill>
              </a:defRPr>
            </a:lvl1pPr>
          </a:lstStyle>
          <a:p>
            <a:endParaRPr lang="en-US" dirty="0"/>
          </a:p>
        </p:txBody>
      </p:sp>
      <p:sp>
        <p:nvSpPr>
          <p:cNvPr id="37"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8"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8" name="Group 17"/>
          <p:cNvGrpSpPr/>
          <p:nvPr userDrawn="1"/>
        </p:nvGrpSpPr>
        <p:grpSpPr>
          <a:xfrm>
            <a:off x="450495" y="6171540"/>
            <a:ext cx="2127605" cy="410779"/>
            <a:chOff x="337871" y="6179121"/>
            <a:chExt cx="1595704" cy="410779"/>
          </a:xfrm>
        </p:grpSpPr>
        <p:sp>
          <p:nvSpPr>
            <p:cNvPr id="19" name="Rounded Rectangle 18"/>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0" name="Rounded Rectangle 19"/>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21578103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act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601299" y="1732832"/>
            <a:ext cx="4560000" cy="3420000"/>
          </a:xfrm>
          <a:prstGeom prst="ellipse">
            <a:avLst/>
          </a:prstGeom>
          <a:ln w="28575">
            <a:solidFill>
              <a:schemeClr val="tx1"/>
            </a:solidFill>
          </a:ln>
        </p:spPr>
        <p:txBody>
          <a:bodyPr anchor="ctr">
            <a:normAutofit/>
          </a:bodyPr>
          <a:lstStyle>
            <a:lvl1pPr marL="0" indent="0" algn="ctr">
              <a:buNone/>
              <a:defRPr sz="1800">
                <a:solidFill>
                  <a:schemeClr val="accent4"/>
                </a:solidFill>
              </a:defRPr>
            </a:lvl1pPr>
          </a:lstStyle>
          <a:p>
            <a:endParaRPr lang="en-US"/>
          </a:p>
        </p:txBody>
      </p:sp>
      <p:sp>
        <p:nvSpPr>
          <p:cNvPr id="38"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5" name="Text Placeholder 4"/>
          <p:cNvSpPr>
            <a:spLocks noGrp="1"/>
          </p:cNvSpPr>
          <p:nvPr>
            <p:ph type="body" sz="quarter" idx="13" hasCustomPrompt="1"/>
          </p:nvPr>
        </p:nvSpPr>
        <p:spPr>
          <a:xfrm>
            <a:off x="5588000" y="1723136"/>
            <a:ext cx="5903384" cy="2895600"/>
          </a:xfrm>
        </p:spPr>
        <p:txBody>
          <a:bodyPr wrap="square">
            <a:noAutofit/>
          </a:bodyPr>
          <a:lstStyle>
            <a:lvl1pPr marL="0" indent="0">
              <a:spcBef>
                <a:spcPts val="0"/>
              </a:spcBef>
              <a:buNone/>
              <a:defRPr sz="1800">
                <a:solidFill>
                  <a:schemeClr val="bg1"/>
                </a:solidFill>
                <a:latin typeface="+mj-lt"/>
              </a:defRPr>
            </a:lvl1pPr>
            <a:lvl2pPr marL="0" indent="0">
              <a:spcBef>
                <a:spcPts val="0"/>
              </a:spcBef>
              <a:buNone/>
              <a:defRPr sz="1800">
                <a:solidFill>
                  <a:schemeClr val="accent4"/>
                </a:solidFill>
              </a:defRPr>
            </a:lvl2pPr>
          </a:lstStyle>
          <a:p>
            <a:pPr lvl="0"/>
            <a:r>
              <a:rPr lang="en-US" dirty="0" smtClean="0"/>
              <a:t>CLICK TO EDIT MASTER TEXT STYLES</a:t>
            </a:r>
          </a:p>
          <a:p>
            <a:pPr lvl="1"/>
            <a:r>
              <a:rPr lang="en-US" dirty="0" smtClean="0"/>
              <a:t>Second level</a:t>
            </a:r>
            <a:endParaRPr lang="en-US" dirty="0"/>
          </a:p>
        </p:txBody>
      </p:sp>
      <p:sp>
        <p:nvSpPr>
          <p:cNvPr id="20" name="Text Placeholder 6"/>
          <p:cNvSpPr>
            <a:spLocks noGrp="1"/>
          </p:cNvSpPr>
          <p:nvPr>
            <p:ph type="body" sz="quarter" idx="15" hasCustomPrompt="1"/>
          </p:nvPr>
        </p:nvSpPr>
        <p:spPr>
          <a:xfrm>
            <a:off x="4064002" y="5108268"/>
            <a:ext cx="2125133" cy="835332"/>
          </a:xfrm>
        </p:spPr>
        <p:txBody>
          <a:bodyPr wrap="square">
            <a:noAutofit/>
          </a:bodyPr>
          <a:lstStyle>
            <a:lvl1pPr marL="0" indent="0" algn="ctr">
              <a:lnSpc>
                <a:spcPct val="100000"/>
              </a:lnSpc>
              <a:spcBef>
                <a:spcPts val="0"/>
              </a:spcBef>
              <a:buNone/>
              <a:defRPr sz="1200">
                <a:solidFill>
                  <a:schemeClr val="accent4"/>
                </a:solidFill>
              </a:defRPr>
            </a:lvl1pPr>
          </a:lstStyle>
          <a:p>
            <a:pPr lvl="0"/>
            <a:r>
              <a:rPr lang="en-US" smtClean="0"/>
              <a:t>Click to edit text</a:t>
            </a:r>
            <a:endParaRPr lang="en-US"/>
          </a:p>
        </p:txBody>
      </p:sp>
      <p:sp>
        <p:nvSpPr>
          <p:cNvPr id="21" name="Text Placeholder 6"/>
          <p:cNvSpPr>
            <a:spLocks noGrp="1"/>
          </p:cNvSpPr>
          <p:nvPr>
            <p:ph type="body" sz="quarter" idx="16" hasCustomPrompt="1"/>
          </p:nvPr>
        </p:nvSpPr>
        <p:spPr>
          <a:xfrm>
            <a:off x="6805086" y="5108268"/>
            <a:ext cx="2125133" cy="835332"/>
          </a:xfrm>
        </p:spPr>
        <p:txBody>
          <a:bodyPr wrap="square">
            <a:noAutofit/>
          </a:bodyPr>
          <a:lstStyle>
            <a:lvl1pPr marL="0" indent="0" algn="ctr">
              <a:lnSpc>
                <a:spcPct val="100000"/>
              </a:lnSpc>
              <a:spcBef>
                <a:spcPts val="0"/>
              </a:spcBef>
              <a:buNone/>
              <a:defRPr sz="1200">
                <a:solidFill>
                  <a:schemeClr val="accent4"/>
                </a:solidFill>
              </a:defRPr>
            </a:lvl1pPr>
          </a:lstStyle>
          <a:p>
            <a:pPr lvl="0"/>
            <a:r>
              <a:rPr lang="en-US" smtClean="0"/>
              <a:t>Click to edit text</a:t>
            </a:r>
            <a:endParaRPr lang="en-US"/>
          </a:p>
        </p:txBody>
      </p:sp>
      <p:sp>
        <p:nvSpPr>
          <p:cNvPr id="22" name="Text Placeholder 6"/>
          <p:cNvSpPr>
            <a:spLocks noGrp="1"/>
          </p:cNvSpPr>
          <p:nvPr>
            <p:ph type="body" sz="quarter" idx="17" hasCustomPrompt="1"/>
          </p:nvPr>
        </p:nvSpPr>
        <p:spPr>
          <a:xfrm>
            <a:off x="9448801" y="5108268"/>
            <a:ext cx="1930401" cy="835332"/>
          </a:xfrm>
        </p:spPr>
        <p:txBody>
          <a:bodyPr wrap="square">
            <a:noAutofit/>
          </a:bodyPr>
          <a:lstStyle>
            <a:lvl1pPr marL="0" indent="0" algn="ctr">
              <a:lnSpc>
                <a:spcPct val="100000"/>
              </a:lnSpc>
              <a:spcBef>
                <a:spcPts val="0"/>
              </a:spcBef>
              <a:buNone/>
              <a:defRPr sz="1200">
                <a:solidFill>
                  <a:schemeClr val="accent4"/>
                </a:solidFill>
              </a:defRPr>
            </a:lvl1pPr>
          </a:lstStyle>
          <a:p>
            <a:pPr lvl="0"/>
            <a:r>
              <a:rPr lang="en-US" smtClean="0"/>
              <a:t>Click to edit text</a:t>
            </a:r>
            <a:endParaRPr lang="en-US"/>
          </a:p>
        </p:txBody>
      </p:sp>
      <p:sp>
        <p:nvSpPr>
          <p:cNvPr id="19"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26" name="Group 25"/>
          <p:cNvGrpSpPr/>
          <p:nvPr userDrawn="1"/>
        </p:nvGrpSpPr>
        <p:grpSpPr>
          <a:xfrm>
            <a:off x="450495" y="6171540"/>
            <a:ext cx="2127605" cy="410779"/>
            <a:chOff x="337871" y="6179121"/>
            <a:chExt cx="1595704" cy="410779"/>
          </a:xfrm>
        </p:grpSpPr>
        <p:sp>
          <p:nvSpPr>
            <p:cNvPr id="27" name="Rounded Rectangle 26"/>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8" name="Rounded Rectangle 27"/>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44985897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Text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392564" y="1657350"/>
            <a:ext cx="5588000" cy="4191000"/>
          </a:xfrm>
          <a:prstGeom prst="ellipse">
            <a:avLst/>
          </a:prstGeom>
          <a:ln w="28575">
            <a:solidFill>
              <a:schemeClr val="tx1"/>
            </a:solidFill>
          </a:ln>
        </p:spPr>
        <p:txBody>
          <a:bodyPr anchor="ctr">
            <a:normAutofit/>
          </a:bodyPr>
          <a:lstStyle>
            <a:lvl1pPr marL="0" indent="0" algn="ctr">
              <a:buNone/>
              <a:defRPr sz="2000">
                <a:solidFill>
                  <a:schemeClr val="accent4"/>
                </a:solidFill>
              </a:defRPr>
            </a:lvl1pPr>
          </a:lstStyle>
          <a:p>
            <a:endParaRPr lang="en-US"/>
          </a:p>
        </p:txBody>
      </p:sp>
      <p:sp>
        <p:nvSpPr>
          <p:cNvPr id="3" name="Text Placeholder 2"/>
          <p:cNvSpPr>
            <a:spLocks noGrp="1"/>
          </p:cNvSpPr>
          <p:nvPr>
            <p:ph type="body" sz="quarter" idx="13"/>
          </p:nvPr>
        </p:nvSpPr>
        <p:spPr>
          <a:xfrm>
            <a:off x="6400800" y="2110266"/>
            <a:ext cx="5181600" cy="3402012"/>
          </a:xfrm>
          <a:noFill/>
        </p:spPr>
        <p:txBody>
          <a:bodyPr>
            <a:normAutofit/>
          </a:bodyPr>
          <a:lstStyle>
            <a:lvl1pPr marL="0" indent="0">
              <a:lnSpc>
                <a:spcPct val="100000"/>
              </a:lnSpc>
              <a:spcBef>
                <a:spcPts val="360"/>
              </a:spcBef>
              <a:buNone/>
              <a:defRPr sz="1600">
                <a:solidFill>
                  <a:schemeClr val="accent4"/>
                </a:solidFill>
              </a:defRPr>
            </a:lvl1pPr>
          </a:lstStyle>
          <a:p>
            <a:pPr lvl="0"/>
            <a:r>
              <a:rPr lang="en-US" smtClean="0"/>
              <a:t>Click to edit Master text styles</a:t>
            </a:r>
            <a:endParaRPr lang="en-US"/>
          </a:p>
        </p:txBody>
      </p:sp>
      <p:sp>
        <p:nvSpPr>
          <p:cNvPr id="38"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18"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7" name="Group 16"/>
          <p:cNvGrpSpPr/>
          <p:nvPr userDrawn="1"/>
        </p:nvGrpSpPr>
        <p:grpSpPr>
          <a:xfrm>
            <a:off x="450495" y="6171540"/>
            <a:ext cx="2127605" cy="410779"/>
            <a:chOff x="337871" y="6179121"/>
            <a:chExt cx="1595704" cy="410779"/>
          </a:xfrm>
        </p:grpSpPr>
        <p:sp>
          <p:nvSpPr>
            <p:cNvPr id="21" name="Rounded Rectangle 20"/>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2" name="Rounded Rectangle 21"/>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106477926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Sub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6"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7"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5" name="Group 14"/>
          <p:cNvGrpSpPr/>
          <p:nvPr userDrawn="1"/>
        </p:nvGrpSpPr>
        <p:grpSpPr>
          <a:xfrm>
            <a:off x="450495" y="6171540"/>
            <a:ext cx="2127605" cy="410779"/>
            <a:chOff x="337871" y="6179121"/>
            <a:chExt cx="1595704" cy="410779"/>
          </a:xfrm>
        </p:grpSpPr>
        <p:sp>
          <p:nvSpPr>
            <p:cNvPr id="16" name="Rounded Rectangle 15"/>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0" name="Rounded Rectangle 19"/>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341586310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ogos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1335031" y="2065192"/>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15" name="Picture Placeholder 2"/>
          <p:cNvSpPr>
            <a:spLocks noGrp="1"/>
          </p:cNvSpPr>
          <p:nvPr>
            <p:ph type="pic" sz="quarter" idx="12"/>
          </p:nvPr>
        </p:nvSpPr>
        <p:spPr>
          <a:xfrm>
            <a:off x="2892367" y="2065193"/>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16" name="Picture Placeholder 2"/>
          <p:cNvSpPr>
            <a:spLocks noGrp="1"/>
          </p:cNvSpPr>
          <p:nvPr>
            <p:ph type="pic" sz="quarter" idx="13"/>
          </p:nvPr>
        </p:nvSpPr>
        <p:spPr>
          <a:xfrm>
            <a:off x="4546724" y="2065193"/>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17" name="Picture Placeholder 2"/>
          <p:cNvSpPr>
            <a:spLocks noGrp="1"/>
          </p:cNvSpPr>
          <p:nvPr>
            <p:ph type="pic" sz="quarter" idx="14"/>
          </p:nvPr>
        </p:nvSpPr>
        <p:spPr>
          <a:xfrm>
            <a:off x="6201081" y="2065193"/>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18" name="Picture Placeholder 2"/>
          <p:cNvSpPr>
            <a:spLocks noGrp="1"/>
          </p:cNvSpPr>
          <p:nvPr>
            <p:ph type="pic" sz="quarter" idx="15"/>
          </p:nvPr>
        </p:nvSpPr>
        <p:spPr>
          <a:xfrm>
            <a:off x="7855439" y="2065193"/>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19" name="Picture Placeholder 2"/>
          <p:cNvSpPr>
            <a:spLocks noGrp="1"/>
          </p:cNvSpPr>
          <p:nvPr>
            <p:ph type="pic" sz="quarter" idx="16"/>
          </p:nvPr>
        </p:nvSpPr>
        <p:spPr>
          <a:xfrm>
            <a:off x="9512099" y="2058004"/>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0" name="Picture Placeholder 2"/>
          <p:cNvSpPr>
            <a:spLocks noGrp="1"/>
          </p:cNvSpPr>
          <p:nvPr>
            <p:ph type="pic" sz="quarter" idx="18"/>
          </p:nvPr>
        </p:nvSpPr>
        <p:spPr>
          <a:xfrm>
            <a:off x="2106757" y="3105042"/>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1" name="Picture Placeholder 2"/>
          <p:cNvSpPr>
            <a:spLocks noGrp="1"/>
          </p:cNvSpPr>
          <p:nvPr>
            <p:ph type="pic" sz="quarter" idx="19"/>
          </p:nvPr>
        </p:nvSpPr>
        <p:spPr>
          <a:xfrm>
            <a:off x="3761115" y="3105042"/>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2" name="Picture Placeholder 2"/>
          <p:cNvSpPr>
            <a:spLocks noGrp="1"/>
          </p:cNvSpPr>
          <p:nvPr>
            <p:ph type="pic" sz="quarter" idx="20"/>
          </p:nvPr>
        </p:nvSpPr>
        <p:spPr>
          <a:xfrm>
            <a:off x="5415472" y="3105042"/>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3" name="Picture Placeholder 2"/>
          <p:cNvSpPr>
            <a:spLocks noGrp="1"/>
          </p:cNvSpPr>
          <p:nvPr>
            <p:ph type="pic" sz="quarter" idx="21"/>
          </p:nvPr>
        </p:nvSpPr>
        <p:spPr>
          <a:xfrm>
            <a:off x="7069829" y="3105042"/>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4" name="Picture Placeholder 2"/>
          <p:cNvSpPr>
            <a:spLocks noGrp="1"/>
          </p:cNvSpPr>
          <p:nvPr>
            <p:ph type="pic" sz="quarter" idx="22"/>
          </p:nvPr>
        </p:nvSpPr>
        <p:spPr>
          <a:xfrm>
            <a:off x="8724188" y="3097853"/>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41" name="Picture Placeholder 2"/>
          <p:cNvSpPr>
            <a:spLocks noGrp="1"/>
          </p:cNvSpPr>
          <p:nvPr>
            <p:ph type="pic" sz="quarter" idx="29"/>
          </p:nvPr>
        </p:nvSpPr>
        <p:spPr>
          <a:xfrm>
            <a:off x="2938733"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42" name="Picture Placeholder 2"/>
          <p:cNvSpPr>
            <a:spLocks noGrp="1"/>
          </p:cNvSpPr>
          <p:nvPr>
            <p:ph type="pic" sz="quarter" idx="30"/>
          </p:nvPr>
        </p:nvSpPr>
        <p:spPr>
          <a:xfrm>
            <a:off x="4593091"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43" name="Picture Placeholder 2"/>
          <p:cNvSpPr>
            <a:spLocks noGrp="1"/>
          </p:cNvSpPr>
          <p:nvPr>
            <p:ph type="pic" sz="quarter" idx="31"/>
          </p:nvPr>
        </p:nvSpPr>
        <p:spPr>
          <a:xfrm>
            <a:off x="6247448"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44" name="Picture Placeholder 2"/>
          <p:cNvSpPr>
            <a:spLocks noGrp="1"/>
          </p:cNvSpPr>
          <p:nvPr>
            <p:ph type="pic" sz="quarter" idx="32"/>
          </p:nvPr>
        </p:nvSpPr>
        <p:spPr>
          <a:xfrm>
            <a:off x="7901807"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64"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65"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sp>
        <p:nvSpPr>
          <p:cNvPr id="37" name="Picture Placeholder 2"/>
          <p:cNvSpPr>
            <a:spLocks noGrp="1"/>
          </p:cNvSpPr>
          <p:nvPr>
            <p:ph type="pic" sz="quarter" idx="37"/>
          </p:nvPr>
        </p:nvSpPr>
        <p:spPr>
          <a:xfrm>
            <a:off x="1335031"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8" name="Picture Placeholder 2"/>
          <p:cNvSpPr>
            <a:spLocks noGrp="1"/>
          </p:cNvSpPr>
          <p:nvPr>
            <p:ph type="pic" sz="quarter" idx="38"/>
          </p:nvPr>
        </p:nvSpPr>
        <p:spPr>
          <a:xfrm>
            <a:off x="9512099"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grpSp>
        <p:nvGrpSpPr>
          <p:cNvPr id="35" name="Group 34"/>
          <p:cNvGrpSpPr/>
          <p:nvPr userDrawn="1"/>
        </p:nvGrpSpPr>
        <p:grpSpPr>
          <a:xfrm>
            <a:off x="450495" y="6171540"/>
            <a:ext cx="2127605" cy="410779"/>
            <a:chOff x="337871" y="6179121"/>
            <a:chExt cx="1595704" cy="410779"/>
          </a:xfrm>
        </p:grpSpPr>
        <p:sp>
          <p:nvSpPr>
            <p:cNvPr id="36" name="Rounded Rectangle 35"/>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46" name="Rounded Rectangle 45"/>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310651346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Images &amp;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2"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 name="Picture Placeholder 2"/>
          <p:cNvSpPr>
            <a:spLocks noGrp="1"/>
          </p:cNvSpPr>
          <p:nvPr>
            <p:ph type="pic" sz="quarter" idx="34"/>
          </p:nvPr>
        </p:nvSpPr>
        <p:spPr>
          <a:xfrm>
            <a:off x="342900" y="1601400"/>
            <a:ext cx="2640000" cy="198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2" name="Picture Placeholder 2"/>
          <p:cNvSpPr>
            <a:spLocks noGrp="1"/>
          </p:cNvSpPr>
          <p:nvPr>
            <p:ph type="pic" sz="quarter" idx="35"/>
          </p:nvPr>
        </p:nvSpPr>
        <p:spPr>
          <a:xfrm>
            <a:off x="3287432" y="1601400"/>
            <a:ext cx="2640000" cy="198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3" name="Picture Placeholder 2"/>
          <p:cNvSpPr>
            <a:spLocks noGrp="1"/>
          </p:cNvSpPr>
          <p:nvPr>
            <p:ph type="pic" sz="quarter" idx="36"/>
          </p:nvPr>
        </p:nvSpPr>
        <p:spPr>
          <a:xfrm>
            <a:off x="6231964" y="1601400"/>
            <a:ext cx="2640000" cy="198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4" name="Picture Placeholder 2"/>
          <p:cNvSpPr>
            <a:spLocks noGrp="1"/>
          </p:cNvSpPr>
          <p:nvPr>
            <p:ph type="pic" sz="quarter" idx="37"/>
          </p:nvPr>
        </p:nvSpPr>
        <p:spPr>
          <a:xfrm>
            <a:off x="9176495" y="1601400"/>
            <a:ext cx="2640000" cy="198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 name="Text Placeholder 4"/>
          <p:cNvSpPr>
            <a:spLocks noGrp="1"/>
          </p:cNvSpPr>
          <p:nvPr>
            <p:ph type="body" sz="quarter" idx="38" hasCustomPrompt="1"/>
          </p:nvPr>
        </p:nvSpPr>
        <p:spPr>
          <a:xfrm>
            <a:off x="500851" y="3810000"/>
            <a:ext cx="2324100" cy="1752600"/>
          </a:xfrm>
          <a:effectLst/>
        </p:spPr>
        <p:txBody>
          <a:bodyPr>
            <a:noAutofit/>
          </a:bodyPr>
          <a:lstStyle>
            <a:lvl1pPr marL="0" indent="0" algn="ctr">
              <a:buNone/>
              <a:defRPr sz="1800" b="0" cap="none" spc="0">
                <a:ln>
                  <a:noFill/>
                </a:ln>
                <a:solidFill>
                  <a:schemeClr val="tx1"/>
                </a:solidFill>
                <a:effectLst/>
                <a:latin typeface="+mj-lt"/>
              </a:defRPr>
            </a:lvl1pPr>
            <a:lvl2pPr marL="0" indent="0" algn="ctr">
              <a:buNone/>
              <a:defRPr sz="1400" b="0" cap="none" spc="0">
                <a:ln>
                  <a:noFill/>
                </a:ln>
                <a:solidFill>
                  <a:schemeClr val="bg1"/>
                </a:solidFill>
                <a:effectLst/>
                <a:latin typeface="+mn-lt"/>
              </a:defRPr>
            </a:lvl2pPr>
          </a:lstStyle>
          <a:p>
            <a:pPr lvl="0"/>
            <a:r>
              <a:rPr lang="en-US" dirty="0" smtClean="0"/>
              <a:t>CLICK TO EDIT TEXT STYLES</a:t>
            </a:r>
          </a:p>
          <a:p>
            <a:pPr lvl="1"/>
            <a:r>
              <a:rPr lang="en-US" dirty="0" smtClean="0"/>
              <a:t>Second level</a:t>
            </a:r>
            <a:endParaRPr lang="en-US" dirty="0"/>
          </a:p>
        </p:txBody>
      </p:sp>
      <p:sp>
        <p:nvSpPr>
          <p:cNvPr id="55" name="Text Placeholder 4"/>
          <p:cNvSpPr>
            <a:spLocks noGrp="1"/>
          </p:cNvSpPr>
          <p:nvPr>
            <p:ph type="body" sz="quarter" idx="39" hasCustomPrompt="1"/>
          </p:nvPr>
        </p:nvSpPr>
        <p:spPr>
          <a:xfrm>
            <a:off x="3445383" y="3810000"/>
            <a:ext cx="2324100" cy="1752600"/>
          </a:xfrm>
          <a:effectLst/>
        </p:spPr>
        <p:txBody>
          <a:bodyPr>
            <a:noAutofit/>
          </a:bodyPr>
          <a:lstStyle>
            <a:lvl1pPr marL="0" indent="0" algn="ctr">
              <a:buNone/>
              <a:defRPr sz="1800" b="0" cap="none" spc="0">
                <a:ln>
                  <a:noFill/>
                </a:ln>
                <a:solidFill>
                  <a:schemeClr val="tx1"/>
                </a:solidFill>
                <a:effectLst/>
                <a:latin typeface="+mj-lt"/>
              </a:defRPr>
            </a:lvl1pPr>
            <a:lvl2pPr marL="0" indent="0" algn="ctr">
              <a:buNone/>
              <a:defRPr sz="1400" b="0" cap="none" spc="0">
                <a:ln>
                  <a:noFill/>
                </a:ln>
                <a:solidFill>
                  <a:schemeClr val="bg1"/>
                </a:solidFill>
                <a:effectLst/>
                <a:latin typeface="+mn-lt"/>
              </a:defRPr>
            </a:lvl2pPr>
          </a:lstStyle>
          <a:p>
            <a:pPr lvl="0"/>
            <a:r>
              <a:rPr lang="en-US" dirty="0" smtClean="0"/>
              <a:t>CLICK TO EDIT TEXT STYLES</a:t>
            </a:r>
          </a:p>
          <a:p>
            <a:pPr lvl="1"/>
            <a:r>
              <a:rPr lang="en-US" dirty="0" smtClean="0"/>
              <a:t>Second level</a:t>
            </a:r>
            <a:endParaRPr lang="en-US" dirty="0"/>
          </a:p>
        </p:txBody>
      </p:sp>
      <p:sp>
        <p:nvSpPr>
          <p:cNvPr id="56" name="Text Placeholder 4"/>
          <p:cNvSpPr>
            <a:spLocks noGrp="1"/>
          </p:cNvSpPr>
          <p:nvPr>
            <p:ph type="body" sz="quarter" idx="40" hasCustomPrompt="1"/>
          </p:nvPr>
        </p:nvSpPr>
        <p:spPr>
          <a:xfrm>
            <a:off x="6389915" y="3810000"/>
            <a:ext cx="2324100" cy="1752600"/>
          </a:xfrm>
          <a:effectLst/>
        </p:spPr>
        <p:txBody>
          <a:bodyPr>
            <a:noAutofit/>
          </a:bodyPr>
          <a:lstStyle>
            <a:lvl1pPr marL="0" indent="0" algn="ctr">
              <a:buNone/>
              <a:defRPr sz="1800" b="0" cap="none" spc="0">
                <a:ln>
                  <a:noFill/>
                </a:ln>
                <a:solidFill>
                  <a:schemeClr val="tx1"/>
                </a:solidFill>
                <a:effectLst/>
                <a:latin typeface="+mj-lt"/>
              </a:defRPr>
            </a:lvl1pPr>
            <a:lvl2pPr marL="0" indent="0" algn="ctr">
              <a:buNone/>
              <a:defRPr sz="1400" b="0" cap="none" spc="0">
                <a:ln>
                  <a:noFill/>
                </a:ln>
                <a:solidFill>
                  <a:schemeClr val="bg1"/>
                </a:solidFill>
                <a:effectLst/>
                <a:latin typeface="+mn-lt"/>
              </a:defRPr>
            </a:lvl2pPr>
          </a:lstStyle>
          <a:p>
            <a:pPr lvl="0"/>
            <a:r>
              <a:rPr lang="en-US" dirty="0" smtClean="0"/>
              <a:t>CLICK TO EDIT TEXT STYLES</a:t>
            </a:r>
          </a:p>
          <a:p>
            <a:pPr lvl="1"/>
            <a:r>
              <a:rPr lang="en-US" dirty="0" smtClean="0"/>
              <a:t>Second level</a:t>
            </a:r>
            <a:endParaRPr lang="en-US" dirty="0"/>
          </a:p>
        </p:txBody>
      </p:sp>
      <p:sp>
        <p:nvSpPr>
          <p:cNvPr id="57" name="Text Placeholder 4"/>
          <p:cNvSpPr>
            <a:spLocks noGrp="1"/>
          </p:cNvSpPr>
          <p:nvPr>
            <p:ph type="body" sz="quarter" idx="41" hasCustomPrompt="1"/>
          </p:nvPr>
        </p:nvSpPr>
        <p:spPr>
          <a:xfrm>
            <a:off x="9334446" y="3810000"/>
            <a:ext cx="2324100" cy="1752600"/>
          </a:xfrm>
          <a:effectLst/>
        </p:spPr>
        <p:txBody>
          <a:bodyPr>
            <a:noAutofit/>
          </a:bodyPr>
          <a:lstStyle>
            <a:lvl1pPr marL="0" indent="0" algn="ctr">
              <a:buNone/>
              <a:defRPr sz="1800" b="0" cap="none" spc="0">
                <a:ln>
                  <a:noFill/>
                </a:ln>
                <a:solidFill>
                  <a:schemeClr val="tx1"/>
                </a:solidFill>
                <a:effectLst/>
                <a:latin typeface="+mj-lt"/>
              </a:defRPr>
            </a:lvl1pPr>
            <a:lvl2pPr marL="0" indent="0" algn="ctr">
              <a:buNone/>
              <a:defRPr sz="1400" b="0" cap="none" spc="0">
                <a:ln>
                  <a:noFill/>
                </a:ln>
                <a:solidFill>
                  <a:schemeClr val="bg1"/>
                </a:solidFill>
                <a:effectLst/>
                <a:latin typeface="+mn-lt"/>
              </a:defRPr>
            </a:lvl2pPr>
          </a:lstStyle>
          <a:p>
            <a:pPr lvl="0"/>
            <a:r>
              <a:rPr lang="en-US" dirty="0" smtClean="0"/>
              <a:t>CLICK TO EDIT TEXT STYLES</a:t>
            </a:r>
          </a:p>
          <a:p>
            <a:pPr lvl="1"/>
            <a:r>
              <a:rPr lang="en-US" dirty="0" smtClean="0"/>
              <a:t>Second level</a:t>
            </a:r>
            <a:endParaRPr lang="en-US" dirty="0"/>
          </a:p>
        </p:txBody>
      </p:sp>
      <p:grpSp>
        <p:nvGrpSpPr>
          <p:cNvPr id="22" name="Group 21"/>
          <p:cNvGrpSpPr/>
          <p:nvPr userDrawn="1"/>
        </p:nvGrpSpPr>
        <p:grpSpPr>
          <a:xfrm>
            <a:off x="450495" y="6171540"/>
            <a:ext cx="2127605" cy="410779"/>
            <a:chOff x="337871" y="6179121"/>
            <a:chExt cx="1595704" cy="410779"/>
          </a:xfrm>
        </p:grpSpPr>
        <p:sp>
          <p:nvSpPr>
            <p:cNvPr id="23" name="Rounded Rectangle 22"/>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4" name="Rounded Rectangle 23"/>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343998581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Images &amp;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2"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 name="Picture Placeholder 2"/>
          <p:cNvSpPr>
            <a:spLocks noGrp="1"/>
          </p:cNvSpPr>
          <p:nvPr>
            <p:ph type="pic" sz="quarter" idx="34"/>
          </p:nvPr>
        </p:nvSpPr>
        <p:spPr>
          <a:xfrm>
            <a:off x="342900" y="1828800"/>
            <a:ext cx="3554400" cy="26658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 name="Text Placeholder 4"/>
          <p:cNvSpPr>
            <a:spLocks noGrp="1"/>
          </p:cNvSpPr>
          <p:nvPr>
            <p:ph type="body" sz="quarter" idx="38" hasCustomPrompt="1"/>
          </p:nvPr>
        </p:nvSpPr>
        <p:spPr>
          <a:xfrm>
            <a:off x="596100" y="4572000"/>
            <a:ext cx="3048000" cy="1406106"/>
          </a:xfrm>
        </p:spPr>
        <p:txBody>
          <a:bodyPr>
            <a:noAutofit/>
          </a:bodyPr>
          <a:lstStyle>
            <a:lvl1pPr marL="0" indent="0" algn="ctr">
              <a:lnSpc>
                <a:spcPct val="100000"/>
              </a:lnSpc>
              <a:spcBef>
                <a:spcPts val="0"/>
              </a:spcBef>
              <a:buNone/>
              <a:defRPr sz="1400">
                <a:solidFill>
                  <a:schemeClr val="accent4"/>
                </a:solidFill>
                <a:latin typeface="+mn-lt"/>
              </a:defRPr>
            </a:lvl1pPr>
            <a:lvl2pPr marL="0" indent="0" algn="ctr">
              <a:lnSpc>
                <a:spcPct val="100000"/>
              </a:lnSpc>
              <a:spcBef>
                <a:spcPts val="0"/>
              </a:spcBef>
              <a:buNone/>
              <a:defRPr sz="14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35" name="Picture Placeholder 2"/>
          <p:cNvSpPr>
            <a:spLocks noGrp="1"/>
          </p:cNvSpPr>
          <p:nvPr>
            <p:ph type="pic" sz="quarter" idx="39"/>
          </p:nvPr>
        </p:nvSpPr>
        <p:spPr>
          <a:xfrm>
            <a:off x="4337049" y="1828800"/>
            <a:ext cx="3554400" cy="26658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36" name="Picture Placeholder 2"/>
          <p:cNvSpPr>
            <a:spLocks noGrp="1"/>
          </p:cNvSpPr>
          <p:nvPr>
            <p:ph type="pic" sz="quarter" idx="40"/>
          </p:nvPr>
        </p:nvSpPr>
        <p:spPr>
          <a:xfrm>
            <a:off x="8331200" y="1828800"/>
            <a:ext cx="3554400" cy="26658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38" name="Text Placeholder 4"/>
          <p:cNvSpPr>
            <a:spLocks noGrp="1"/>
          </p:cNvSpPr>
          <p:nvPr>
            <p:ph type="body" sz="quarter" idx="41" hasCustomPrompt="1"/>
          </p:nvPr>
        </p:nvSpPr>
        <p:spPr>
          <a:xfrm>
            <a:off x="4590249" y="4572000"/>
            <a:ext cx="3048000" cy="1406106"/>
          </a:xfrm>
        </p:spPr>
        <p:txBody>
          <a:bodyPr>
            <a:noAutofit/>
          </a:bodyPr>
          <a:lstStyle>
            <a:lvl1pPr marL="0" indent="0" algn="ctr">
              <a:lnSpc>
                <a:spcPct val="100000"/>
              </a:lnSpc>
              <a:spcBef>
                <a:spcPts val="0"/>
              </a:spcBef>
              <a:buNone/>
              <a:defRPr sz="1400">
                <a:solidFill>
                  <a:schemeClr val="accent4"/>
                </a:solidFill>
                <a:latin typeface="+mn-lt"/>
              </a:defRPr>
            </a:lvl1pPr>
            <a:lvl2pPr marL="0" indent="0" algn="ctr">
              <a:lnSpc>
                <a:spcPct val="100000"/>
              </a:lnSpc>
              <a:spcBef>
                <a:spcPts val="0"/>
              </a:spcBef>
              <a:buNone/>
              <a:defRPr sz="14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39" name="Text Placeholder 4"/>
          <p:cNvSpPr>
            <a:spLocks noGrp="1"/>
          </p:cNvSpPr>
          <p:nvPr>
            <p:ph type="body" sz="quarter" idx="42" hasCustomPrompt="1"/>
          </p:nvPr>
        </p:nvSpPr>
        <p:spPr>
          <a:xfrm>
            <a:off x="8584400" y="4572000"/>
            <a:ext cx="3048000" cy="1406106"/>
          </a:xfrm>
        </p:spPr>
        <p:txBody>
          <a:bodyPr>
            <a:noAutofit/>
          </a:bodyPr>
          <a:lstStyle>
            <a:lvl1pPr marL="0" indent="0" algn="ctr">
              <a:lnSpc>
                <a:spcPct val="100000"/>
              </a:lnSpc>
              <a:spcBef>
                <a:spcPts val="0"/>
              </a:spcBef>
              <a:buNone/>
              <a:defRPr sz="1400">
                <a:solidFill>
                  <a:schemeClr val="accent4"/>
                </a:solidFill>
                <a:latin typeface="+mn-lt"/>
              </a:defRPr>
            </a:lvl1pPr>
            <a:lvl2pPr marL="0" indent="0" algn="ctr">
              <a:lnSpc>
                <a:spcPct val="100000"/>
              </a:lnSpc>
              <a:spcBef>
                <a:spcPts val="0"/>
              </a:spcBef>
              <a:buNone/>
              <a:defRPr sz="14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40"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22" name="Group 21"/>
          <p:cNvGrpSpPr/>
          <p:nvPr userDrawn="1"/>
        </p:nvGrpSpPr>
        <p:grpSpPr>
          <a:xfrm>
            <a:off x="450495" y="6171540"/>
            <a:ext cx="2127605" cy="410779"/>
            <a:chOff x="337871" y="6179121"/>
            <a:chExt cx="1595704" cy="410779"/>
          </a:xfrm>
        </p:grpSpPr>
        <p:sp>
          <p:nvSpPr>
            <p:cNvPr id="23" name="Rounded Rectangle 22"/>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4" name="Rounded Rectangle 23"/>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10805910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8 Imag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2"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5" name="Text Placeholder 4"/>
          <p:cNvSpPr>
            <a:spLocks noGrp="1"/>
          </p:cNvSpPr>
          <p:nvPr>
            <p:ph type="body" sz="quarter" idx="38" hasCustomPrompt="1"/>
          </p:nvPr>
        </p:nvSpPr>
        <p:spPr>
          <a:xfrm>
            <a:off x="349829" y="3018696"/>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34" name="Picture Placeholder 2"/>
          <p:cNvSpPr>
            <a:spLocks noGrp="1"/>
          </p:cNvSpPr>
          <p:nvPr>
            <p:ph type="pic" sz="quarter" idx="41"/>
          </p:nvPr>
        </p:nvSpPr>
        <p:spPr>
          <a:xfrm>
            <a:off x="553643" y="1219199"/>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42" name="Text Placeholder 4"/>
          <p:cNvSpPr>
            <a:spLocks noGrp="1"/>
          </p:cNvSpPr>
          <p:nvPr>
            <p:ph type="body" sz="quarter" idx="42" hasCustomPrompt="1"/>
          </p:nvPr>
        </p:nvSpPr>
        <p:spPr>
          <a:xfrm>
            <a:off x="3277488" y="3018697"/>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43" name="Picture Placeholder 2"/>
          <p:cNvSpPr>
            <a:spLocks noGrp="1"/>
          </p:cNvSpPr>
          <p:nvPr>
            <p:ph type="pic" sz="quarter" idx="43"/>
          </p:nvPr>
        </p:nvSpPr>
        <p:spPr>
          <a:xfrm>
            <a:off x="3481301" y="1219200"/>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44" name="Text Placeholder 4"/>
          <p:cNvSpPr>
            <a:spLocks noGrp="1"/>
          </p:cNvSpPr>
          <p:nvPr>
            <p:ph type="body" sz="quarter" idx="44" hasCustomPrompt="1"/>
          </p:nvPr>
        </p:nvSpPr>
        <p:spPr>
          <a:xfrm>
            <a:off x="6169179" y="3018697"/>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45" name="Picture Placeholder 2"/>
          <p:cNvSpPr>
            <a:spLocks noGrp="1"/>
          </p:cNvSpPr>
          <p:nvPr>
            <p:ph type="pic" sz="quarter" idx="45"/>
          </p:nvPr>
        </p:nvSpPr>
        <p:spPr>
          <a:xfrm>
            <a:off x="6372992" y="1219200"/>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46" name="Text Placeholder 4"/>
          <p:cNvSpPr>
            <a:spLocks noGrp="1"/>
          </p:cNvSpPr>
          <p:nvPr>
            <p:ph type="body" sz="quarter" idx="46" hasCustomPrompt="1"/>
          </p:nvPr>
        </p:nvSpPr>
        <p:spPr>
          <a:xfrm>
            <a:off x="9092133" y="3018697"/>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47" name="Picture Placeholder 2"/>
          <p:cNvSpPr>
            <a:spLocks noGrp="1"/>
          </p:cNvSpPr>
          <p:nvPr>
            <p:ph type="pic" sz="quarter" idx="47"/>
          </p:nvPr>
        </p:nvSpPr>
        <p:spPr>
          <a:xfrm>
            <a:off x="9295947" y="1219200"/>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48" name="Text Placeholder 4"/>
          <p:cNvSpPr>
            <a:spLocks noGrp="1"/>
          </p:cNvSpPr>
          <p:nvPr>
            <p:ph type="body" sz="quarter" idx="48" hasCustomPrompt="1"/>
          </p:nvPr>
        </p:nvSpPr>
        <p:spPr>
          <a:xfrm>
            <a:off x="349829" y="5410199"/>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49" name="Picture Placeholder 2"/>
          <p:cNvSpPr>
            <a:spLocks noGrp="1"/>
          </p:cNvSpPr>
          <p:nvPr>
            <p:ph type="pic" sz="quarter" idx="49"/>
          </p:nvPr>
        </p:nvSpPr>
        <p:spPr>
          <a:xfrm>
            <a:off x="553643" y="3610702"/>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0" name="Text Placeholder 4"/>
          <p:cNvSpPr>
            <a:spLocks noGrp="1"/>
          </p:cNvSpPr>
          <p:nvPr>
            <p:ph type="body" sz="quarter" idx="50" hasCustomPrompt="1"/>
          </p:nvPr>
        </p:nvSpPr>
        <p:spPr>
          <a:xfrm>
            <a:off x="3277488" y="5410200"/>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51" name="Picture Placeholder 2"/>
          <p:cNvSpPr>
            <a:spLocks noGrp="1"/>
          </p:cNvSpPr>
          <p:nvPr>
            <p:ph type="pic" sz="quarter" idx="51"/>
          </p:nvPr>
        </p:nvSpPr>
        <p:spPr>
          <a:xfrm>
            <a:off x="3481301" y="3610703"/>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2" name="Text Placeholder 4"/>
          <p:cNvSpPr>
            <a:spLocks noGrp="1"/>
          </p:cNvSpPr>
          <p:nvPr>
            <p:ph type="body" sz="quarter" idx="52" hasCustomPrompt="1"/>
          </p:nvPr>
        </p:nvSpPr>
        <p:spPr>
          <a:xfrm>
            <a:off x="6169179" y="5410200"/>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53" name="Picture Placeholder 2"/>
          <p:cNvSpPr>
            <a:spLocks noGrp="1"/>
          </p:cNvSpPr>
          <p:nvPr>
            <p:ph type="pic" sz="quarter" idx="53"/>
          </p:nvPr>
        </p:nvSpPr>
        <p:spPr>
          <a:xfrm>
            <a:off x="6372992" y="3610703"/>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4" name="Text Placeholder 4"/>
          <p:cNvSpPr>
            <a:spLocks noGrp="1"/>
          </p:cNvSpPr>
          <p:nvPr>
            <p:ph type="body" sz="quarter" idx="54" hasCustomPrompt="1"/>
          </p:nvPr>
        </p:nvSpPr>
        <p:spPr>
          <a:xfrm>
            <a:off x="9092133" y="5410200"/>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55" name="Picture Placeholder 2"/>
          <p:cNvSpPr>
            <a:spLocks noGrp="1"/>
          </p:cNvSpPr>
          <p:nvPr>
            <p:ph type="pic" sz="quarter" idx="55"/>
          </p:nvPr>
        </p:nvSpPr>
        <p:spPr>
          <a:xfrm>
            <a:off x="9295947" y="3610703"/>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grpSp>
        <p:nvGrpSpPr>
          <p:cNvPr id="29" name="Group 28"/>
          <p:cNvGrpSpPr/>
          <p:nvPr userDrawn="1"/>
        </p:nvGrpSpPr>
        <p:grpSpPr>
          <a:xfrm>
            <a:off x="450495" y="6171540"/>
            <a:ext cx="2127605" cy="410779"/>
            <a:chOff x="337871" y="6179121"/>
            <a:chExt cx="1595704" cy="410779"/>
          </a:xfrm>
        </p:grpSpPr>
        <p:sp>
          <p:nvSpPr>
            <p:cNvPr id="30" name="Rounded Rectangle 29"/>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31" name="Rounded Rectangle 30"/>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13014833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stimonial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38" hasCustomPrompt="1"/>
          </p:nvPr>
        </p:nvSpPr>
        <p:spPr>
          <a:xfrm>
            <a:off x="796373" y="3247296"/>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200">
                <a:solidFill>
                  <a:schemeClr val="accent4"/>
                </a:solidFill>
                <a:latin typeface="+mn-lt"/>
              </a:defRPr>
            </a:lvl2pPr>
          </a:lstStyle>
          <a:p>
            <a:pPr lvl="0"/>
            <a:r>
              <a:rPr lang="en-US" dirty="0" smtClean="0"/>
              <a:t>CLICK TO EDIT TEXT STYLES</a:t>
            </a:r>
          </a:p>
          <a:p>
            <a:pPr lvl="1"/>
            <a:r>
              <a:rPr lang="en-US" dirty="0" smtClean="0"/>
              <a:t>Second level</a:t>
            </a:r>
            <a:endParaRPr lang="en-US" dirty="0"/>
          </a:p>
        </p:txBody>
      </p:sp>
      <p:sp>
        <p:nvSpPr>
          <p:cNvPr id="34" name="Picture Placeholder 2"/>
          <p:cNvSpPr>
            <a:spLocks noGrp="1"/>
          </p:cNvSpPr>
          <p:nvPr>
            <p:ph type="pic" sz="quarter" idx="41"/>
          </p:nvPr>
        </p:nvSpPr>
        <p:spPr>
          <a:xfrm>
            <a:off x="1000187" y="1580400"/>
            <a:ext cx="2160000" cy="162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48" name="Text Placeholder 4"/>
          <p:cNvSpPr>
            <a:spLocks noGrp="1"/>
          </p:cNvSpPr>
          <p:nvPr>
            <p:ph type="body" sz="quarter" idx="48" hasCustomPrompt="1"/>
          </p:nvPr>
        </p:nvSpPr>
        <p:spPr>
          <a:xfrm>
            <a:off x="796373" y="5638800"/>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200">
                <a:solidFill>
                  <a:schemeClr val="accent4"/>
                </a:solidFill>
                <a:latin typeface="+mn-lt"/>
              </a:defRPr>
            </a:lvl2pPr>
          </a:lstStyle>
          <a:p>
            <a:pPr lvl="0"/>
            <a:r>
              <a:rPr lang="en-US" dirty="0" smtClean="0"/>
              <a:t>CLICK TO EDIT TEXT STYLES</a:t>
            </a:r>
          </a:p>
          <a:p>
            <a:pPr lvl="1"/>
            <a:r>
              <a:rPr lang="en-US" dirty="0" smtClean="0"/>
              <a:t>Second level</a:t>
            </a:r>
            <a:endParaRPr lang="en-US" dirty="0"/>
          </a:p>
        </p:txBody>
      </p:sp>
      <p:sp>
        <p:nvSpPr>
          <p:cNvPr id="49" name="Picture Placeholder 2"/>
          <p:cNvSpPr>
            <a:spLocks noGrp="1"/>
          </p:cNvSpPr>
          <p:nvPr>
            <p:ph type="pic" sz="quarter" idx="49"/>
          </p:nvPr>
        </p:nvSpPr>
        <p:spPr>
          <a:xfrm>
            <a:off x="1000187" y="3963112"/>
            <a:ext cx="2160000" cy="162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33"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5"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sp>
        <p:nvSpPr>
          <p:cNvPr id="36" name="Text Placeholder 4"/>
          <p:cNvSpPr>
            <a:spLocks noGrp="1"/>
          </p:cNvSpPr>
          <p:nvPr>
            <p:ph type="body" sz="quarter" idx="13" hasCustomPrompt="1"/>
          </p:nvPr>
        </p:nvSpPr>
        <p:spPr>
          <a:xfrm>
            <a:off x="3917171" y="1676400"/>
            <a:ext cx="7574213" cy="2057400"/>
          </a:xfrm>
        </p:spPr>
        <p:txBody>
          <a:bodyPr/>
          <a:lstStyle>
            <a:lvl1pPr marL="0" indent="0">
              <a:spcBef>
                <a:spcPts val="0"/>
              </a:spcBef>
              <a:spcAft>
                <a:spcPts val="600"/>
              </a:spcAft>
              <a:buNone/>
              <a:defRPr sz="1800">
                <a:solidFill>
                  <a:schemeClr val="bg1"/>
                </a:solidFill>
                <a:latin typeface="+mj-lt"/>
              </a:defRPr>
            </a:lvl1pPr>
            <a:lvl2pPr marL="0" indent="0">
              <a:spcBef>
                <a:spcPts val="0"/>
              </a:spcBef>
              <a:spcAft>
                <a:spcPts val="600"/>
              </a:spcAft>
              <a:buNone/>
              <a:defRPr sz="1800">
                <a:solidFill>
                  <a:schemeClr val="accent4"/>
                </a:solidFill>
              </a:defRPr>
            </a:lvl2pPr>
          </a:lstStyle>
          <a:p>
            <a:pPr lvl="0"/>
            <a:r>
              <a:rPr lang="en-US" dirty="0" smtClean="0"/>
              <a:t>CLICK TO EDIT MASTER TEXT STYLES</a:t>
            </a:r>
          </a:p>
          <a:p>
            <a:pPr lvl="1"/>
            <a:r>
              <a:rPr lang="en-US" dirty="0" smtClean="0"/>
              <a:t>Second level</a:t>
            </a:r>
            <a:endParaRPr lang="en-US" dirty="0"/>
          </a:p>
        </p:txBody>
      </p:sp>
      <p:sp>
        <p:nvSpPr>
          <p:cNvPr id="37" name="Text Placeholder 4"/>
          <p:cNvSpPr>
            <a:spLocks noGrp="1"/>
          </p:cNvSpPr>
          <p:nvPr>
            <p:ph type="body" sz="quarter" idx="50" hasCustomPrompt="1"/>
          </p:nvPr>
        </p:nvSpPr>
        <p:spPr>
          <a:xfrm>
            <a:off x="3917171" y="3962400"/>
            <a:ext cx="7574213" cy="2057400"/>
          </a:xfrm>
        </p:spPr>
        <p:txBody>
          <a:bodyPr/>
          <a:lstStyle>
            <a:lvl1pPr marL="0" indent="0">
              <a:spcBef>
                <a:spcPts val="0"/>
              </a:spcBef>
              <a:spcAft>
                <a:spcPts val="600"/>
              </a:spcAft>
              <a:buNone/>
              <a:defRPr sz="1800">
                <a:solidFill>
                  <a:schemeClr val="bg1"/>
                </a:solidFill>
                <a:latin typeface="+mj-lt"/>
              </a:defRPr>
            </a:lvl1pPr>
            <a:lvl2pPr marL="0" indent="0">
              <a:spcBef>
                <a:spcPts val="0"/>
              </a:spcBef>
              <a:spcAft>
                <a:spcPts val="600"/>
              </a:spcAft>
              <a:buNone/>
              <a:defRPr sz="1800">
                <a:solidFill>
                  <a:schemeClr val="accent4"/>
                </a:solidFill>
              </a:defRPr>
            </a:lvl2pPr>
          </a:lstStyle>
          <a:p>
            <a:pPr lvl="0"/>
            <a:r>
              <a:rPr lang="en-US" dirty="0" smtClean="0"/>
              <a:t>CLICK TO EDIT MASTER TEXT STYLES</a:t>
            </a:r>
          </a:p>
          <a:p>
            <a:pPr lvl="1"/>
            <a:r>
              <a:rPr lang="en-US" dirty="0" smtClean="0"/>
              <a:t>Second level</a:t>
            </a:r>
            <a:endParaRPr lang="en-US" dirty="0"/>
          </a:p>
        </p:txBody>
      </p:sp>
      <p:sp>
        <p:nvSpPr>
          <p:cNvPr id="6" name="AutoShape 4"/>
          <p:cNvSpPr>
            <a:spLocks noChangeAspect="1" noChangeArrowheads="1" noTextEdit="1"/>
          </p:cNvSpPr>
          <p:nvPr userDrawn="1"/>
        </p:nvSpPr>
        <p:spPr bwMode="auto">
          <a:xfrm>
            <a:off x="4834467" y="2673350"/>
            <a:ext cx="2520951" cy="196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nvGrpSpPr>
          <p:cNvPr id="22" name="Group 21"/>
          <p:cNvGrpSpPr/>
          <p:nvPr userDrawn="1"/>
        </p:nvGrpSpPr>
        <p:grpSpPr>
          <a:xfrm>
            <a:off x="450495" y="6171540"/>
            <a:ext cx="2127605" cy="410779"/>
            <a:chOff x="337871" y="6179121"/>
            <a:chExt cx="1595704" cy="410779"/>
          </a:xfrm>
        </p:grpSpPr>
        <p:sp>
          <p:nvSpPr>
            <p:cNvPr id="23" name="Rounded Rectangle 22"/>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4" name="Rounded Rectangle 23"/>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36922058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7954C93-1EC8-48F5-B3A3-EE97182C16C4}" type="datetimeFigureOut">
              <a:rPr lang="en-US" smtClean="0"/>
              <a:t>8/5/2014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8850797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hapter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p:spPr>
        <p:txBody>
          <a:bodyPr numCol="1" anchor="ctr">
            <a:normAutofit/>
          </a:bodyPr>
          <a:lstStyle>
            <a:lvl1pPr marL="0" indent="0" algn="ctr">
              <a:buNone/>
              <a:defRPr sz="1200" b="0">
                <a:solidFill>
                  <a:schemeClr val="accent4"/>
                </a:solidFill>
              </a:defRPr>
            </a:lvl1pPr>
          </a:lstStyle>
          <a:p>
            <a:endParaRPr lang="en-US"/>
          </a:p>
        </p:txBody>
      </p:sp>
    </p:spTree>
    <p:extLst>
      <p:ext uri="{BB962C8B-B14F-4D97-AF65-F5344CB8AC3E}">
        <p14:creationId xmlns:p14="http://schemas.microsoft.com/office/powerpoint/2010/main" val="317658059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954C93-1EC8-48F5-B3A3-EE97182C16C4}" type="datetimeFigureOut">
              <a:rPr lang="en-US" smtClean="0"/>
              <a:t>8/5/2014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35813041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7954C93-1EC8-48F5-B3A3-EE97182C16C4}" type="datetimeFigureOut">
              <a:rPr lang="en-US" smtClean="0"/>
              <a:t>8/5/2014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41525438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5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825625"/>
            <a:ext cx="515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7954C93-1EC8-48F5-B3A3-EE97182C16C4}" type="datetimeFigureOut">
              <a:rPr lang="en-US" smtClean="0"/>
              <a:t>8/5/2014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31483083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7954C93-1EC8-48F5-B3A3-EE97182C16C4}" type="datetimeFigureOut">
              <a:rPr lang="en-US" smtClean="0"/>
              <a:t>8/5/2014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7761887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7954C93-1EC8-48F5-B3A3-EE97182C16C4}" type="datetimeFigureOut">
              <a:rPr lang="en-US" smtClean="0"/>
              <a:t>8/5/2014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257509848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954C93-1EC8-48F5-B3A3-EE97182C16C4}" type="datetimeFigureOut">
              <a:rPr lang="en-US" smtClean="0"/>
              <a:t>8/5/2014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16977718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954C93-1EC8-48F5-B3A3-EE97182C16C4}" type="datetimeFigureOut">
              <a:rPr lang="en-US" smtClean="0"/>
              <a:t>8/5/2014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39698448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954C93-1EC8-48F5-B3A3-EE97182C16C4}" type="datetimeFigureOut">
              <a:rPr lang="en-US" smtClean="0"/>
              <a:t>8/5/2014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125981661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954C93-1EC8-48F5-B3A3-EE97182C16C4}" type="datetimeFigureOut">
              <a:rPr lang="en-US" smtClean="0"/>
              <a:t>8/5/2014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128173329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954C93-1EC8-48F5-B3A3-EE97182C16C4}" type="datetimeFigureOut">
              <a:rPr lang="en-US" smtClean="0"/>
              <a:t>8/5/2014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2477418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 Text 1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p:nvPr>
        </p:nvSpPr>
        <p:spPr>
          <a:xfrm>
            <a:off x="609600" y="2149418"/>
            <a:ext cx="10972800" cy="3489382"/>
          </a:xfrm>
        </p:spPr>
        <p:txBody>
          <a:bodyPr wrap="square" tIns="0" bIns="0" numCol="1" spcCol="360000">
            <a:noAutofit/>
          </a:bodyPr>
          <a:lstStyle>
            <a:lvl1pPr marL="0" indent="0">
              <a:lnSpc>
                <a:spcPct val="100000"/>
              </a:lnSpc>
              <a:spcBef>
                <a:spcPts val="600"/>
              </a:spcBef>
              <a:spcAft>
                <a:spcPts val="600"/>
              </a:spcAft>
              <a:buNone/>
              <a:defRPr sz="1800">
                <a:solidFill>
                  <a:schemeClr val="accent4"/>
                </a:solidFill>
              </a:defRPr>
            </a:lvl1pPr>
          </a:lstStyle>
          <a:p>
            <a:pPr lvl="0"/>
            <a:r>
              <a:rPr lang="en-US" smtClean="0"/>
              <a:t>Click to edit Master text styles</a:t>
            </a:r>
            <a:endParaRPr lang="en-US"/>
          </a:p>
        </p:txBody>
      </p:sp>
      <p:sp>
        <p:nvSpPr>
          <p:cNvPr id="37"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8"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6" name="Group 15"/>
          <p:cNvGrpSpPr/>
          <p:nvPr userDrawn="1"/>
        </p:nvGrpSpPr>
        <p:grpSpPr>
          <a:xfrm>
            <a:off x="450495" y="6171540"/>
            <a:ext cx="2127605" cy="410779"/>
            <a:chOff x="337871" y="6179121"/>
            <a:chExt cx="1595704" cy="410779"/>
          </a:xfrm>
        </p:grpSpPr>
        <p:sp>
          <p:nvSpPr>
            <p:cNvPr id="17" name="Rounded Rectangle 16"/>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18" name="Rounded Rectangle 17"/>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181328967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 Text 2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a:xfrm>
            <a:off x="609600" y="2133600"/>
            <a:ext cx="10972800" cy="3429000"/>
          </a:xfrm>
        </p:spPr>
        <p:txBody>
          <a:bodyPr numCol="2" spcCol="360000">
            <a:normAutofit/>
          </a:bodyPr>
          <a:lstStyle>
            <a:lvl1pPr marL="0" indent="0">
              <a:spcBef>
                <a:spcPts val="600"/>
              </a:spcBef>
              <a:spcAft>
                <a:spcPts val="600"/>
              </a:spcAft>
              <a:buClr>
                <a:schemeClr val="tx2"/>
              </a:buClr>
              <a:buSzPct val="150000"/>
              <a:buFont typeface="Arial" pitchFamily="34" charset="0"/>
              <a:buNone/>
              <a:defRPr sz="1800">
                <a:solidFill>
                  <a:schemeClr val="accent4"/>
                </a:solidFill>
              </a:defRPr>
            </a:lvl1pPr>
            <a:lvl2pPr marL="0" indent="0">
              <a:spcBef>
                <a:spcPts val="600"/>
              </a:spcBef>
              <a:spcAft>
                <a:spcPts val="600"/>
              </a:spcAft>
              <a:buClr>
                <a:schemeClr val="tx2"/>
              </a:buClr>
              <a:buSzPct val="100000"/>
              <a:buFont typeface="Arial" pitchFamily="34" charset="0"/>
              <a:buNone/>
              <a:defRPr sz="1800">
                <a:solidFill>
                  <a:schemeClr val="tx2"/>
                </a:solidFill>
              </a:defRPr>
            </a:lvl2pPr>
            <a:lvl3pPr>
              <a:buClr>
                <a:schemeClr val="tx2"/>
              </a:buClr>
              <a:defRPr sz="1400">
                <a:solidFill>
                  <a:schemeClr val="tx2"/>
                </a:solidFill>
              </a:defRPr>
            </a:lvl3pPr>
            <a:lvl4pPr>
              <a:buClr>
                <a:schemeClr val="tx2"/>
              </a:buClr>
              <a:defRPr sz="1200">
                <a:solidFill>
                  <a:schemeClr val="tx2"/>
                </a:solidFill>
              </a:defRPr>
            </a:lvl4pPr>
            <a:lvl5pPr>
              <a:buClr>
                <a:schemeClr val="tx2"/>
              </a:buClr>
              <a:defRPr sz="1200">
                <a:solidFill>
                  <a:schemeClr val="tx2"/>
                </a:solidFill>
              </a:defRPr>
            </a:lvl5pPr>
          </a:lstStyle>
          <a:p>
            <a:pPr lvl="0"/>
            <a:r>
              <a:rPr lang="en-US" smtClean="0"/>
              <a:t>Click to edit Master text styles</a:t>
            </a:r>
          </a:p>
          <a:p>
            <a:pPr lvl="1"/>
            <a:r>
              <a:rPr lang="en-US" smtClean="0"/>
              <a:t>Second level</a:t>
            </a:r>
          </a:p>
        </p:txBody>
      </p:sp>
      <p:sp>
        <p:nvSpPr>
          <p:cNvPr id="16"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17"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8" name="Group 17"/>
          <p:cNvGrpSpPr/>
          <p:nvPr userDrawn="1"/>
        </p:nvGrpSpPr>
        <p:grpSpPr>
          <a:xfrm>
            <a:off x="450495" y="6171540"/>
            <a:ext cx="2127605" cy="410779"/>
            <a:chOff x="337871" y="6179121"/>
            <a:chExt cx="1595704" cy="410779"/>
          </a:xfrm>
        </p:grpSpPr>
        <p:sp>
          <p:nvSpPr>
            <p:cNvPr id="20" name="Rounded Rectangle 19"/>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1" name="Rounded Rectangle 20"/>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41613864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owcase We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679492" y="1981200"/>
            <a:ext cx="8094608" cy="3429000"/>
          </a:xfrm>
          <a:prstGeom prst="rect">
            <a:avLst/>
          </a:prstGeom>
          <a:effectLst>
            <a:reflection stA="14000" endPos="12000" dist="63500" dir="5400000" sy="-100000" algn="bl" rotWithShape="0"/>
          </a:effectLst>
        </p:spPr>
      </p:pic>
      <p:sp>
        <p:nvSpPr>
          <p:cNvPr id="10" name="Text Placeholder 9"/>
          <p:cNvSpPr>
            <a:spLocks noGrp="1"/>
          </p:cNvSpPr>
          <p:nvPr>
            <p:ph type="body" sz="quarter" idx="11"/>
          </p:nvPr>
        </p:nvSpPr>
        <p:spPr>
          <a:xfrm>
            <a:off x="630691" y="1981200"/>
            <a:ext cx="3308707" cy="3124200"/>
          </a:xfrm>
        </p:spPr>
        <p:txBody>
          <a:bodyPr wrap="square" tIns="0" bIns="0" numCol="1" spcCol="360000">
            <a:noAutofit/>
          </a:bodyPr>
          <a:lstStyle>
            <a:lvl1pPr marL="0" indent="0">
              <a:lnSpc>
                <a:spcPct val="100000"/>
              </a:lnSpc>
              <a:spcBef>
                <a:spcPts val="1200"/>
              </a:spcBef>
              <a:spcAft>
                <a:spcPts val="1200"/>
              </a:spcAft>
              <a:buNone/>
              <a:defRPr sz="1400">
                <a:solidFill>
                  <a:schemeClr val="accent4"/>
                </a:solidFill>
              </a:defRPr>
            </a:lvl1pPr>
          </a:lstStyle>
          <a:p>
            <a:pPr lvl="0"/>
            <a:r>
              <a:rPr lang="en-US" dirty="0" smtClean="0"/>
              <a:t>Click to edit Master text styles</a:t>
            </a:r>
            <a:endParaRPr lang="en-US" dirty="0"/>
          </a:p>
        </p:txBody>
      </p:sp>
      <p:sp>
        <p:nvSpPr>
          <p:cNvPr id="3" name="Picture Placeholder 2"/>
          <p:cNvSpPr>
            <a:spLocks noGrp="1"/>
          </p:cNvSpPr>
          <p:nvPr>
            <p:ph type="pic" sz="quarter" idx="12"/>
          </p:nvPr>
        </p:nvSpPr>
        <p:spPr>
          <a:xfrm>
            <a:off x="4680155" y="2195053"/>
            <a:ext cx="6089444" cy="2944760"/>
          </a:xfrm>
        </p:spPr>
        <p:txBody>
          <a:bodyPr anchor="ctr">
            <a:normAutofit/>
          </a:bodyPr>
          <a:lstStyle>
            <a:lvl1pPr marL="0" indent="0" algn="ctr">
              <a:buNone/>
              <a:defRPr sz="1800">
                <a:solidFill>
                  <a:schemeClr val="bg1"/>
                </a:solidFill>
              </a:defRPr>
            </a:lvl1pPr>
          </a:lstStyle>
          <a:p>
            <a:endParaRPr lang="en-US"/>
          </a:p>
        </p:txBody>
      </p:sp>
      <p:sp>
        <p:nvSpPr>
          <p:cNvPr id="41"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42"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7" name="Group 16"/>
          <p:cNvGrpSpPr/>
          <p:nvPr userDrawn="1"/>
        </p:nvGrpSpPr>
        <p:grpSpPr>
          <a:xfrm>
            <a:off x="450495" y="6171540"/>
            <a:ext cx="2127605" cy="410779"/>
            <a:chOff x="337871" y="6179121"/>
            <a:chExt cx="1595704" cy="410779"/>
          </a:xfrm>
        </p:grpSpPr>
        <p:sp>
          <p:nvSpPr>
            <p:cNvPr id="18" name="Rounded Rectangle 17"/>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2" name="Rounded Rectangle 21"/>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220437039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owcase mobi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20001" y="1828800"/>
            <a:ext cx="3824999" cy="3733800"/>
          </a:xfrm>
          <a:prstGeom prst="rect">
            <a:avLst/>
          </a:prstGeom>
          <a:effectLst>
            <a:reflection stA="29000" endPos="11000" dist="12700" dir="5400000" sy="-100000" algn="bl" rotWithShape="0"/>
          </a:effectLst>
        </p:spPr>
      </p:pic>
      <p:pic>
        <p:nvPicPr>
          <p:cNvPr id="4" name="Picture 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91200" y="3500438"/>
            <a:ext cx="1358291" cy="2062162"/>
          </a:xfrm>
          <a:prstGeom prst="rect">
            <a:avLst/>
          </a:prstGeom>
          <a:effectLst>
            <a:reflection stA="29000" endPos="11000" dist="12700" dir="5400000" sy="-100000" algn="bl" rotWithShape="0"/>
          </a:effectLst>
        </p:spPr>
      </p:pic>
      <p:sp>
        <p:nvSpPr>
          <p:cNvPr id="10" name="Text Placeholder 9"/>
          <p:cNvSpPr>
            <a:spLocks noGrp="1"/>
          </p:cNvSpPr>
          <p:nvPr>
            <p:ph type="body" sz="quarter" idx="11"/>
          </p:nvPr>
        </p:nvSpPr>
        <p:spPr>
          <a:xfrm>
            <a:off x="609600" y="1886314"/>
            <a:ext cx="4572000" cy="3676286"/>
          </a:xfrm>
        </p:spPr>
        <p:txBody>
          <a:bodyPr wrap="square" tIns="0" bIns="0" numCol="1" spcCol="360000">
            <a:noAutofit/>
          </a:bodyPr>
          <a:lstStyle>
            <a:lvl1pPr marL="0" indent="0">
              <a:lnSpc>
                <a:spcPct val="100000"/>
              </a:lnSpc>
              <a:spcBef>
                <a:spcPts val="1200"/>
              </a:spcBef>
              <a:spcAft>
                <a:spcPts val="1200"/>
              </a:spcAft>
              <a:buNone/>
              <a:defRPr sz="1400">
                <a:solidFill>
                  <a:schemeClr val="accent4"/>
                </a:solidFill>
              </a:defRPr>
            </a:lvl1pPr>
          </a:lstStyle>
          <a:p>
            <a:pPr lvl="0"/>
            <a:r>
              <a:rPr lang="en-US" smtClean="0"/>
              <a:t>Click to edit Master text styles</a:t>
            </a:r>
            <a:endParaRPr lang="en-US"/>
          </a:p>
        </p:txBody>
      </p:sp>
      <p:sp>
        <p:nvSpPr>
          <p:cNvPr id="3" name="Picture Placeholder 2"/>
          <p:cNvSpPr>
            <a:spLocks noGrp="1"/>
          </p:cNvSpPr>
          <p:nvPr>
            <p:ph type="pic" sz="quarter" idx="12"/>
          </p:nvPr>
        </p:nvSpPr>
        <p:spPr>
          <a:xfrm>
            <a:off x="8044233" y="2207665"/>
            <a:ext cx="2966339" cy="2976784"/>
          </a:xfrm>
          <a:prstGeom prst="roundRect">
            <a:avLst>
              <a:gd name="adj" fmla="val 2838"/>
            </a:avLst>
          </a:prstGeom>
        </p:spPr>
        <p:txBody>
          <a:bodyPr anchor="ctr">
            <a:normAutofit/>
          </a:bodyPr>
          <a:lstStyle>
            <a:lvl1pPr marL="0" indent="0" algn="ctr">
              <a:buNone/>
              <a:defRPr sz="1800">
                <a:solidFill>
                  <a:schemeClr val="bg1"/>
                </a:solidFill>
              </a:defRPr>
            </a:lvl1pPr>
          </a:lstStyle>
          <a:p>
            <a:endParaRPr lang="en-US"/>
          </a:p>
        </p:txBody>
      </p:sp>
      <p:sp>
        <p:nvSpPr>
          <p:cNvPr id="41"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42"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sp>
        <p:nvSpPr>
          <p:cNvPr id="19" name="Picture Placeholder 2"/>
          <p:cNvSpPr>
            <a:spLocks noGrp="1"/>
          </p:cNvSpPr>
          <p:nvPr>
            <p:ph type="pic" sz="quarter" idx="13"/>
          </p:nvPr>
        </p:nvSpPr>
        <p:spPr>
          <a:xfrm>
            <a:off x="5916985" y="3819526"/>
            <a:ext cx="1098551" cy="1426368"/>
          </a:xfrm>
          <a:prstGeom prst="rect">
            <a:avLst/>
          </a:prstGeom>
        </p:spPr>
        <p:txBody>
          <a:bodyPr anchor="ctr">
            <a:normAutofit/>
          </a:bodyPr>
          <a:lstStyle>
            <a:lvl1pPr marL="0" indent="0" algn="ctr">
              <a:buNone/>
              <a:defRPr sz="1100">
                <a:solidFill>
                  <a:schemeClr val="bg1"/>
                </a:solidFill>
              </a:defRPr>
            </a:lvl1pPr>
          </a:lstStyle>
          <a:p>
            <a:endParaRPr lang="en-US"/>
          </a:p>
        </p:txBody>
      </p:sp>
      <p:grpSp>
        <p:nvGrpSpPr>
          <p:cNvPr id="23" name="Group 22"/>
          <p:cNvGrpSpPr/>
          <p:nvPr userDrawn="1"/>
        </p:nvGrpSpPr>
        <p:grpSpPr>
          <a:xfrm>
            <a:off x="450495" y="6171540"/>
            <a:ext cx="2127605" cy="410779"/>
            <a:chOff x="337871" y="6179121"/>
            <a:chExt cx="1595704" cy="410779"/>
          </a:xfrm>
        </p:grpSpPr>
        <p:sp>
          <p:nvSpPr>
            <p:cNvPr id="24" name="Rounded Rectangle 23"/>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5" name="Rounded Rectangle 24"/>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20719579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owcase SE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5689600" y="1600200"/>
            <a:ext cx="5384800" cy="4038600"/>
          </a:xfrm>
          <a:prstGeom prst="ellipse">
            <a:avLst/>
          </a:prstGeom>
          <a:ln w="28575">
            <a:solidFill>
              <a:schemeClr val="tx1"/>
            </a:solidFill>
          </a:ln>
        </p:spPr>
        <p:txBody>
          <a:bodyPr anchor="ctr">
            <a:normAutofit/>
          </a:bodyPr>
          <a:lstStyle>
            <a:lvl1pPr marL="0" indent="0" algn="ctr">
              <a:buNone/>
              <a:defRPr sz="1800">
                <a:solidFill>
                  <a:schemeClr val="bg1"/>
                </a:solidFill>
              </a:defRPr>
            </a:lvl1pPr>
          </a:lstStyle>
          <a:p>
            <a:endParaRPr lang="en-US"/>
          </a:p>
        </p:txBody>
      </p:sp>
      <p:sp>
        <p:nvSpPr>
          <p:cNvPr id="10" name="Text Placeholder 9"/>
          <p:cNvSpPr>
            <a:spLocks noGrp="1"/>
          </p:cNvSpPr>
          <p:nvPr>
            <p:ph type="body" sz="quarter" idx="11"/>
          </p:nvPr>
        </p:nvSpPr>
        <p:spPr>
          <a:xfrm>
            <a:off x="624939" y="1962514"/>
            <a:ext cx="4228859" cy="3752486"/>
          </a:xfrm>
        </p:spPr>
        <p:txBody>
          <a:bodyPr wrap="square" tIns="0" bIns="0" numCol="1" spcCol="360000">
            <a:noAutofit/>
          </a:bodyPr>
          <a:lstStyle>
            <a:lvl1pPr marL="0" indent="0">
              <a:lnSpc>
                <a:spcPct val="100000"/>
              </a:lnSpc>
              <a:spcBef>
                <a:spcPts val="600"/>
              </a:spcBef>
              <a:spcAft>
                <a:spcPts val="600"/>
              </a:spcAft>
              <a:buNone/>
              <a:defRPr sz="1400">
                <a:solidFill>
                  <a:schemeClr val="accent4"/>
                </a:solidFill>
              </a:defRPr>
            </a:lvl1pPr>
          </a:lstStyle>
          <a:p>
            <a:pPr lvl="0"/>
            <a:r>
              <a:rPr lang="en-US" smtClean="0"/>
              <a:t>Click to edit Master text styles</a:t>
            </a:r>
            <a:endParaRPr lang="en-US"/>
          </a:p>
        </p:txBody>
      </p:sp>
      <p:sp>
        <p:nvSpPr>
          <p:cNvPr id="41"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42"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sp>
        <p:nvSpPr>
          <p:cNvPr id="19" name="Picture Placeholder 2"/>
          <p:cNvSpPr>
            <a:spLocks noGrp="1"/>
          </p:cNvSpPr>
          <p:nvPr>
            <p:ph type="pic" sz="quarter" idx="13"/>
          </p:nvPr>
        </p:nvSpPr>
        <p:spPr>
          <a:xfrm>
            <a:off x="7402423" y="4662584"/>
            <a:ext cx="1930400" cy="1051200"/>
          </a:xfrm>
        </p:spPr>
        <p:txBody>
          <a:bodyPr anchor="ctr">
            <a:normAutofit/>
          </a:bodyPr>
          <a:lstStyle>
            <a:lvl1pPr marL="0" indent="0" algn="ctr">
              <a:buNone/>
              <a:defRPr sz="1000">
                <a:solidFill>
                  <a:schemeClr val="bg1"/>
                </a:solidFill>
              </a:defRPr>
            </a:lvl1pPr>
          </a:lstStyle>
          <a:p>
            <a:endParaRPr lang="en-US"/>
          </a:p>
        </p:txBody>
      </p:sp>
      <p:sp>
        <p:nvSpPr>
          <p:cNvPr id="20" name="Picture Placeholder 2"/>
          <p:cNvSpPr>
            <a:spLocks noGrp="1"/>
          </p:cNvSpPr>
          <p:nvPr>
            <p:ph type="pic" sz="quarter" idx="14"/>
          </p:nvPr>
        </p:nvSpPr>
        <p:spPr>
          <a:xfrm>
            <a:off x="4978400" y="4662584"/>
            <a:ext cx="1930400" cy="1051200"/>
          </a:xfrm>
        </p:spPr>
        <p:txBody>
          <a:bodyPr anchor="ctr">
            <a:normAutofit/>
          </a:bodyPr>
          <a:lstStyle>
            <a:lvl1pPr marL="0" indent="0" algn="ctr">
              <a:buNone/>
              <a:defRPr sz="1000">
                <a:solidFill>
                  <a:schemeClr val="bg1"/>
                </a:solidFill>
              </a:defRPr>
            </a:lvl1pPr>
          </a:lstStyle>
          <a:p>
            <a:endParaRPr lang="en-US"/>
          </a:p>
        </p:txBody>
      </p:sp>
      <p:sp>
        <p:nvSpPr>
          <p:cNvPr id="21" name="Picture Placeholder 2"/>
          <p:cNvSpPr>
            <a:spLocks noGrp="1"/>
          </p:cNvSpPr>
          <p:nvPr>
            <p:ph type="pic" sz="quarter" idx="15"/>
          </p:nvPr>
        </p:nvSpPr>
        <p:spPr>
          <a:xfrm>
            <a:off x="9826445" y="4662584"/>
            <a:ext cx="1930400" cy="1051200"/>
          </a:xfrm>
        </p:spPr>
        <p:txBody>
          <a:bodyPr anchor="ctr">
            <a:normAutofit/>
          </a:bodyPr>
          <a:lstStyle>
            <a:lvl1pPr marL="0" indent="0" algn="ctr">
              <a:buNone/>
              <a:defRPr sz="1000">
                <a:solidFill>
                  <a:schemeClr val="bg1"/>
                </a:solidFill>
              </a:defRPr>
            </a:lvl1pPr>
          </a:lstStyle>
          <a:p>
            <a:endParaRPr lang="en-US"/>
          </a:p>
        </p:txBody>
      </p:sp>
      <p:grpSp>
        <p:nvGrpSpPr>
          <p:cNvPr id="25" name="Group 24"/>
          <p:cNvGrpSpPr/>
          <p:nvPr userDrawn="1"/>
        </p:nvGrpSpPr>
        <p:grpSpPr>
          <a:xfrm>
            <a:off x="450495" y="6171540"/>
            <a:ext cx="2127605" cy="410779"/>
            <a:chOff x="337871" y="6179121"/>
            <a:chExt cx="1595704" cy="410779"/>
          </a:xfrm>
        </p:grpSpPr>
        <p:sp>
          <p:nvSpPr>
            <p:cNvPr id="26" name="Rounded Rectangle 25"/>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7" name="Rounded Rectangle 26"/>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217307994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re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p:nvPr>
        </p:nvSpPr>
        <p:spPr>
          <a:xfrm>
            <a:off x="609600" y="1918214"/>
            <a:ext cx="4092755" cy="2322149"/>
          </a:xfrm>
        </p:spPr>
        <p:txBody>
          <a:bodyPr wrap="square" tIns="0" bIns="0" numCol="1" spcCol="360000">
            <a:noAutofit/>
          </a:bodyPr>
          <a:lstStyle>
            <a:lvl1pPr marL="0" indent="0">
              <a:lnSpc>
                <a:spcPct val="100000"/>
              </a:lnSpc>
              <a:spcBef>
                <a:spcPts val="600"/>
              </a:spcBef>
              <a:spcAft>
                <a:spcPts val="600"/>
              </a:spcAft>
              <a:buNone/>
              <a:defRPr sz="1800">
                <a:solidFill>
                  <a:schemeClr val="accent4"/>
                </a:solidFill>
              </a:defRPr>
            </a:lvl1pPr>
          </a:lstStyle>
          <a:p>
            <a:pPr lvl="0"/>
            <a:r>
              <a:rPr lang="en-US" smtClean="0"/>
              <a:t>Click to edit Master text styles</a:t>
            </a:r>
            <a:endParaRPr lang="en-US"/>
          </a:p>
        </p:txBody>
      </p:sp>
      <p:sp>
        <p:nvSpPr>
          <p:cNvPr id="41"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42"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sp>
        <p:nvSpPr>
          <p:cNvPr id="7" name="Media Placeholder 6"/>
          <p:cNvSpPr>
            <a:spLocks noGrp="1"/>
          </p:cNvSpPr>
          <p:nvPr>
            <p:ph type="media" sz="quarter" idx="12"/>
          </p:nvPr>
        </p:nvSpPr>
        <p:spPr>
          <a:xfrm>
            <a:off x="4978400" y="1905000"/>
            <a:ext cx="6604000" cy="3352800"/>
          </a:xfrm>
        </p:spPr>
        <p:txBody>
          <a:bodyPr anchor="ctr">
            <a:normAutofit/>
          </a:bodyPr>
          <a:lstStyle>
            <a:lvl1pPr marL="0" indent="0" algn="ctr">
              <a:buNone/>
              <a:defRPr sz="2000">
                <a:solidFill>
                  <a:schemeClr val="accent4"/>
                </a:solidFill>
              </a:defRPr>
            </a:lvl1pPr>
          </a:lstStyle>
          <a:p>
            <a:endParaRPr lang="en-US"/>
          </a:p>
        </p:txBody>
      </p:sp>
      <p:grpSp>
        <p:nvGrpSpPr>
          <p:cNvPr id="17" name="Group 16"/>
          <p:cNvGrpSpPr/>
          <p:nvPr userDrawn="1"/>
        </p:nvGrpSpPr>
        <p:grpSpPr>
          <a:xfrm>
            <a:off x="450495" y="6171540"/>
            <a:ext cx="2127605" cy="410779"/>
            <a:chOff x="337871" y="6179121"/>
            <a:chExt cx="1595704" cy="410779"/>
          </a:xfrm>
        </p:grpSpPr>
        <p:sp>
          <p:nvSpPr>
            <p:cNvPr id="18" name="Rounded Rectangle 17"/>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1" name="Rounded Rectangle 20"/>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58938136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able Placeholder 3"/>
          <p:cNvSpPr>
            <a:spLocks noGrp="1"/>
          </p:cNvSpPr>
          <p:nvPr>
            <p:ph type="tbl" sz="quarter" idx="11"/>
          </p:nvPr>
        </p:nvSpPr>
        <p:spPr>
          <a:xfrm>
            <a:off x="609600" y="1828800"/>
            <a:ext cx="10972800" cy="3886200"/>
          </a:xfrm>
        </p:spPr>
        <p:txBody>
          <a:bodyPr anchor="ctr">
            <a:noAutofit/>
          </a:bodyPr>
          <a:lstStyle>
            <a:lvl1pPr marL="0" indent="0" algn="ctr">
              <a:buNone/>
              <a:defRPr sz="2400">
                <a:solidFill>
                  <a:schemeClr val="accent4"/>
                </a:solidFill>
              </a:defRPr>
            </a:lvl1pPr>
          </a:lstStyle>
          <a:p>
            <a:endParaRPr lang="en-US" dirty="0"/>
          </a:p>
        </p:txBody>
      </p:sp>
      <p:sp>
        <p:nvSpPr>
          <p:cNvPr id="37"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8"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8" name="Group 17"/>
          <p:cNvGrpSpPr/>
          <p:nvPr userDrawn="1"/>
        </p:nvGrpSpPr>
        <p:grpSpPr>
          <a:xfrm>
            <a:off x="450495" y="6171540"/>
            <a:ext cx="2127605" cy="410779"/>
            <a:chOff x="337871" y="6179121"/>
            <a:chExt cx="1595704" cy="410779"/>
          </a:xfrm>
        </p:grpSpPr>
        <p:sp>
          <p:nvSpPr>
            <p:cNvPr id="19" name="Rounded Rectangle 18"/>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0" name="Rounded Rectangle 19"/>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38825650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8/5/2014</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659340012"/>
      </p:ext>
    </p:extLst>
  </p:cSld>
  <p:clrMap bg1="lt1" tx1="dk1" bg2="lt2" tx2="dk2" accent1="accent1" accent2="accent2" accent3="accent3" accent4="accent4" accent5="accent5" accent6="accent6" hlink="hlink" folHlink="folHlink"/>
  <p:sldLayoutIdLst>
    <p:sldLayoutId id="2147483687" r:id="rId1"/>
    <p:sldLayoutId id="2147483699" r:id="rId2"/>
    <p:sldLayoutId id="2147483690" r:id="rId3"/>
    <p:sldLayoutId id="2147483689" r:id="rId4"/>
    <p:sldLayoutId id="2147483702" r:id="rId5"/>
    <p:sldLayoutId id="2147483713" r:id="rId6"/>
    <p:sldLayoutId id="2147483712" r:id="rId7"/>
    <p:sldLayoutId id="2147483711" r:id="rId8"/>
    <p:sldLayoutId id="2147483691" r:id="rId9"/>
    <p:sldLayoutId id="2147483694" r:id="rId10"/>
    <p:sldLayoutId id="2147483695" r:id="rId11"/>
    <p:sldLayoutId id="2147483707" r:id="rId12"/>
    <p:sldLayoutId id="2147483705" r:id="rId13"/>
    <p:sldLayoutId id="2147483704" r:id="rId14"/>
    <p:sldLayoutId id="2147483698" r:id="rId15"/>
    <p:sldLayoutId id="2147483708" r:id="rId16"/>
    <p:sldLayoutId id="2147483709" r:id="rId17"/>
    <p:sldLayoutId id="2147483710" r:id="rId18"/>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954C93-1EC8-48F5-B3A3-EE97182C16C4}" type="datetimeFigureOut">
              <a:rPr lang="en-US" smtClean="0"/>
              <a:t>8/5/2014</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449227-C3C3-416E-A102-8265F8125D54}" type="slidenum">
              <a:rPr lang="en-US" smtClean="0"/>
              <a:t>‹#›</a:t>
            </a:fld>
            <a:endParaRPr lang="en-US"/>
          </a:p>
        </p:txBody>
      </p:sp>
    </p:spTree>
    <p:extLst>
      <p:ext uri="{BB962C8B-B14F-4D97-AF65-F5344CB8AC3E}">
        <p14:creationId xmlns:p14="http://schemas.microsoft.com/office/powerpoint/2010/main" val="380051902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1.emf"/><Relationship Id="rId13" Type="http://schemas.openxmlformats.org/officeDocument/2006/relationships/image" Target="../media/image16.png"/><Relationship Id="rId18" Type="http://schemas.openxmlformats.org/officeDocument/2006/relationships/image" Target="../media/image21.emf"/><Relationship Id="rId3" Type="http://schemas.openxmlformats.org/officeDocument/2006/relationships/image" Target="../media/image6.png"/><Relationship Id="rId21" Type="http://schemas.openxmlformats.org/officeDocument/2006/relationships/image" Target="../media/image24.emf"/><Relationship Id="rId7" Type="http://schemas.openxmlformats.org/officeDocument/2006/relationships/image" Target="../media/image10.emf"/><Relationship Id="rId12" Type="http://schemas.openxmlformats.org/officeDocument/2006/relationships/image" Target="../media/image15.emf"/><Relationship Id="rId17" Type="http://schemas.openxmlformats.org/officeDocument/2006/relationships/image" Target="../media/image20.emf"/><Relationship Id="rId2" Type="http://schemas.openxmlformats.org/officeDocument/2006/relationships/notesSlide" Target="../notesSlides/notesSlide1.xml"/><Relationship Id="rId16" Type="http://schemas.openxmlformats.org/officeDocument/2006/relationships/image" Target="../media/image19.emf"/><Relationship Id="rId20" Type="http://schemas.openxmlformats.org/officeDocument/2006/relationships/image" Target="../media/image23.emf"/><Relationship Id="rId1" Type="http://schemas.openxmlformats.org/officeDocument/2006/relationships/slideLayout" Target="../slideLayouts/slideLayout1.xml"/><Relationship Id="rId6" Type="http://schemas.openxmlformats.org/officeDocument/2006/relationships/image" Target="../media/image9.emf"/><Relationship Id="rId11" Type="http://schemas.openxmlformats.org/officeDocument/2006/relationships/image" Target="../media/image14.emf"/><Relationship Id="rId5" Type="http://schemas.openxmlformats.org/officeDocument/2006/relationships/image" Target="../media/image8.emf"/><Relationship Id="rId15" Type="http://schemas.openxmlformats.org/officeDocument/2006/relationships/image" Target="../media/image18.emf"/><Relationship Id="rId10" Type="http://schemas.openxmlformats.org/officeDocument/2006/relationships/image" Target="../media/image13.emf"/><Relationship Id="rId19" Type="http://schemas.openxmlformats.org/officeDocument/2006/relationships/image" Target="../media/image22.emf"/><Relationship Id="rId4" Type="http://schemas.openxmlformats.org/officeDocument/2006/relationships/image" Target="../media/image7.emf"/><Relationship Id="rId9" Type="http://schemas.openxmlformats.org/officeDocument/2006/relationships/image" Target="../media/image12.emf"/><Relationship Id="rId14" Type="http://schemas.openxmlformats.org/officeDocument/2006/relationships/image" Target="../media/image17.png"/></Relationships>
</file>

<file path=ppt/slides/_rels/slide1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37.emf"/><Relationship Id="rId4" Type="http://schemas.openxmlformats.org/officeDocument/2006/relationships/image" Target="../media/image38.png"/></Relationships>
</file>

<file path=ppt/slides/_rels/slide11.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21.emf"/><Relationship Id="rId7" Type="http://schemas.openxmlformats.org/officeDocument/2006/relationships/image" Target="../media/image40.emf"/><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image" Target="../media/image19.emf"/><Relationship Id="rId5" Type="http://schemas.openxmlformats.org/officeDocument/2006/relationships/image" Target="../media/image39.png"/><Relationship Id="rId4" Type="http://schemas.openxmlformats.org/officeDocument/2006/relationships/image" Target="../media/image3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15.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2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8.emf"/><Relationship Id="rId5" Type="http://schemas.openxmlformats.org/officeDocument/2006/relationships/image" Target="../media/image7.emf"/><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5.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image" Target="../media/image30.png"/><Relationship Id="rId7" Type="http://schemas.openxmlformats.org/officeDocument/2006/relationships/image" Target="../media/image22.emf"/><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33.png"/><Relationship Id="rId5" Type="http://schemas.openxmlformats.org/officeDocument/2006/relationships/image" Target="../media/image32.png"/><Relationship Id="rId10" Type="http://schemas.openxmlformats.org/officeDocument/2006/relationships/image" Target="../media/image34.emf"/><Relationship Id="rId4" Type="http://schemas.openxmlformats.org/officeDocument/2006/relationships/image" Target="../media/image31.png"/><Relationship Id="rId9" Type="http://schemas.openxmlformats.org/officeDocument/2006/relationships/image" Target="../media/image24.emf"/></Relationships>
</file>

<file path=ppt/slides/_rels/slide6.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3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p:cNvSpPr/>
          <p:nvPr/>
        </p:nvSpPr>
        <p:spPr>
          <a:xfrm>
            <a:off x="8610600" y="4572000"/>
            <a:ext cx="457200" cy="4572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808470" y="5620798"/>
            <a:ext cx="324000" cy="324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8371931" y="6330692"/>
            <a:ext cx="180000" cy="18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3505201" y="1403226"/>
            <a:ext cx="4114799" cy="41147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4294967295"/>
          </p:nvPr>
        </p:nvSpPr>
        <p:spPr>
          <a:xfrm>
            <a:off x="3995670" y="3959883"/>
            <a:ext cx="3151547" cy="971875"/>
          </a:xfrm>
        </p:spPr>
        <p:txBody>
          <a:bodyPr>
            <a:noAutofit/>
          </a:bodyPr>
          <a:lstStyle/>
          <a:p>
            <a:pPr marL="0" indent="0" algn="ctr">
              <a:buNone/>
            </a:pPr>
            <a:r>
              <a:rPr lang="en-US" sz="2800" dirty="0">
                <a:solidFill>
                  <a:schemeClr val="accent4"/>
                </a:solidFill>
                <a:latin typeface="+mj-lt"/>
              </a:rPr>
              <a:t>secrets,</a:t>
            </a:r>
            <a:br>
              <a:rPr lang="en-US" sz="2800" dirty="0">
                <a:solidFill>
                  <a:schemeClr val="accent4"/>
                </a:solidFill>
                <a:latin typeface="+mj-lt"/>
              </a:rPr>
            </a:br>
            <a:r>
              <a:rPr lang="en-US" sz="2800" dirty="0">
                <a:solidFill>
                  <a:schemeClr val="accent4"/>
                </a:solidFill>
                <a:latin typeface="+mj-lt"/>
              </a:rPr>
              <a:t>exposed!</a:t>
            </a:r>
          </a:p>
        </p:txBody>
      </p:sp>
      <p:sp>
        <p:nvSpPr>
          <p:cNvPr id="4" name="Title 3"/>
          <p:cNvSpPr>
            <a:spLocks noGrp="1"/>
          </p:cNvSpPr>
          <p:nvPr>
            <p:ph type="title" idx="4294967295"/>
          </p:nvPr>
        </p:nvSpPr>
        <p:spPr>
          <a:xfrm>
            <a:off x="4000401" y="3413090"/>
            <a:ext cx="3142082" cy="685800"/>
          </a:xfrm>
        </p:spPr>
        <p:txBody>
          <a:bodyPr>
            <a:normAutofit fontScale="90000"/>
          </a:bodyPr>
          <a:lstStyle/>
          <a:p>
            <a:r>
              <a:rPr lang="en-US" b="1" dirty="0">
                <a:solidFill>
                  <a:schemeClr val="bg1"/>
                </a:solidFill>
                <a:latin typeface="Novecento sans wide Book" panose="00000405000000000000" pitchFamily="50" charset="0"/>
              </a:rPr>
              <a:t>w</a:t>
            </a:r>
            <a:r>
              <a:rPr lang="en-US" b="1" dirty="0" smtClean="0">
                <a:solidFill>
                  <a:schemeClr val="bg1"/>
                </a:solidFill>
                <a:latin typeface="Novecento sans wide Book" panose="00000405000000000000" pitchFamily="50" charset="0"/>
              </a:rPr>
              <a:t>eb </a:t>
            </a:r>
            <a:r>
              <a:rPr lang="en-US" b="1" dirty="0">
                <a:solidFill>
                  <a:schemeClr val="bg1"/>
                </a:solidFill>
                <a:latin typeface="Novecento sans wide Book" panose="00000405000000000000" pitchFamily="50" charset="0"/>
              </a:rPr>
              <a:t>s</a:t>
            </a:r>
            <a:r>
              <a:rPr lang="en-US" b="1" dirty="0" smtClean="0">
                <a:solidFill>
                  <a:schemeClr val="bg1"/>
                </a:solidFill>
                <a:latin typeface="Novecento sans wide Book" panose="00000405000000000000" pitchFamily="50" charset="0"/>
              </a:rPr>
              <a:t>ites</a:t>
            </a:r>
            <a:endParaRPr lang="en-US" b="1" dirty="0">
              <a:solidFill>
                <a:schemeClr val="bg1"/>
              </a:solidFill>
              <a:latin typeface="Novecento sans wide Book" panose="00000405000000000000" pitchFamily="50" charset="0"/>
            </a:endParaRPr>
          </a:p>
        </p:txBody>
      </p:sp>
      <p:sp>
        <p:nvSpPr>
          <p:cNvPr id="7" name="Oval 6"/>
          <p:cNvSpPr/>
          <p:nvPr/>
        </p:nvSpPr>
        <p:spPr>
          <a:xfrm>
            <a:off x="2887857" y="340950"/>
            <a:ext cx="360000" cy="36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781800" y="990600"/>
            <a:ext cx="180000" cy="180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133600" y="4267200"/>
            <a:ext cx="180000" cy="180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6934200" y="1212725"/>
            <a:ext cx="620510" cy="62051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7126946" y="-44575"/>
            <a:ext cx="2359955" cy="235995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8918702" y="2613152"/>
            <a:ext cx="1520699" cy="152069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9067801" y="4398641"/>
            <a:ext cx="2143985" cy="214398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7282480" y="4843500"/>
            <a:ext cx="1447800" cy="1447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2923558" y="5200302"/>
            <a:ext cx="1800842" cy="18008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1408187" y="990600"/>
            <a:ext cx="1858804" cy="185880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3676573" y="-129225"/>
            <a:ext cx="1209825" cy="12098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1089978" y="3103199"/>
            <a:ext cx="1209825" cy="120982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1752653" y="4974033"/>
            <a:ext cx="1094298" cy="109429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2561075" y="4046617"/>
            <a:ext cx="724966" cy="724966"/>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hlinkClick r:id="" action="ppaction://hlinkshowjump?jump=nextslide"/>
          </p:cNvPr>
          <p:cNvSpPr/>
          <p:nvPr/>
        </p:nvSpPr>
        <p:spPr>
          <a:xfrm>
            <a:off x="5200116" y="5877000"/>
            <a:ext cx="828600" cy="828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4648200" y="2430566"/>
            <a:ext cx="1755600" cy="9300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75475" y="1256337"/>
            <a:ext cx="2782601" cy="2776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 name="Picture 1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317824" y="129605"/>
            <a:ext cx="1956825" cy="1940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 name="Picture 27"/>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a:off x="1936819" y="5223231"/>
            <a:ext cx="719714" cy="5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6" name="Picture 15"/>
          <p:cNvPicPr>
            <a:picLocks noChangeAspect="1"/>
          </p:cNvPicPr>
          <p:nvPr/>
        </p:nvPicPr>
        <p:blipFill>
          <a:blip r:embed="rId6">
            <a:biLevel thresh="25000"/>
            <a:extLst>
              <a:ext uri="{28A0092B-C50C-407E-A947-70E740481C1C}">
                <a14:useLocalDpi xmlns:a14="http://schemas.microsoft.com/office/drawing/2010/main" val="0"/>
              </a:ext>
            </a:extLst>
          </a:blip>
          <a:srcRect/>
          <a:stretch>
            <a:fillRect/>
          </a:stretch>
        </p:blipFill>
        <p:spPr bwMode="auto">
          <a:xfrm>
            <a:off x="5388402" y="6043150"/>
            <a:ext cx="4349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 name="Picture 5"/>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42152" y="5585144"/>
            <a:ext cx="1155638" cy="1010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8" name="Picture 73"/>
          <p:cNvPicPr>
            <a:picLocks noChangeAspect="1"/>
          </p:cNvPicPr>
          <p:nvPr/>
        </p:nvPicPr>
        <p:blipFill>
          <a:blip r:embed="rId8">
            <a:biLevel thresh="50000"/>
            <a:extLst>
              <a:ext uri="{28A0092B-C50C-407E-A947-70E740481C1C}">
                <a14:useLocalDpi xmlns:a14="http://schemas.microsoft.com/office/drawing/2010/main" val="0"/>
              </a:ext>
            </a:extLst>
          </a:blip>
          <a:srcRect/>
          <a:stretch>
            <a:fillRect/>
          </a:stretch>
        </p:blipFill>
        <p:spPr bwMode="auto">
          <a:xfrm>
            <a:off x="1468589" y="3309495"/>
            <a:ext cx="468230" cy="756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9" name="Picture 13"/>
          <p:cNvPicPr>
            <a:picLocks noChangeAspect="1"/>
          </p:cNvPicPr>
          <p:nvPr/>
        </p:nvPicPr>
        <p:blipFill>
          <a:blip r:embed="rId9">
            <a:biLevel thresh="25000"/>
            <a:extLst>
              <a:ext uri="{28A0092B-C50C-407E-A947-70E740481C1C}">
                <a14:useLocalDpi xmlns:a14="http://schemas.microsoft.com/office/drawing/2010/main" val="0"/>
              </a:ext>
            </a:extLst>
          </a:blip>
          <a:srcRect/>
          <a:stretch>
            <a:fillRect/>
          </a:stretch>
        </p:blipFill>
        <p:spPr bwMode="auto">
          <a:xfrm>
            <a:off x="3914768" y="109150"/>
            <a:ext cx="733432" cy="726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 name="Picture 26"/>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7561142" y="5114925"/>
            <a:ext cx="890476" cy="9089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2" name="Picture 8"/>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9764999" y="4931757"/>
            <a:ext cx="936908" cy="1077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3" name="Picture 6"/>
          <p:cNvPicPr>
            <a:picLocks noChangeAspect="1"/>
          </p:cNvPicPr>
          <p:nvPr/>
        </p:nvPicPr>
        <p:blipFill>
          <a:blip r:embed="rId12">
            <a:biLevel thresh="25000"/>
            <a:extLst>
              <a:ext uri="{28A0092B-C50C-407E-A947-70E740481C1C}">
                <a14:useLocalDpi xmlns:a14="http://schemas.microsoft.com/office/drawing/2010/main" val="0"/>
              </a:ext>
            </a:extLst>
          </a:blip>
          <a:srcRect/>
          <a:stretch>
            <a:fillRect/>
          </a:stretch>
        </p:blipFill>
        <p:spPr bwMode="auto">
          <a:xfrm>
            <a:off x="2717709" y="4241255"/>
            <a:ext cx="420028" cy="355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4" name="Picture 7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850551" y="1352450"/>
            <a:ext cx="1113764" cy="1113764"/>
          </a:xfrm>
          <a:prstGeom prst="rect">
            <a:avLst/>
          </a:prstGeom>
        </p:spPr>
      </p:pic>
      <p:pic>
        <p:nvPicPr>
          <p:cNvPr id="75" name="Picture 7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218307" y="2905086"/>
            <a:ext cx="921486" cy="921486"/>
          </a:xfrm>
          <a:prstGeom prst="rect">
            <a:avLst/>
          </a:prstGeom>
        </p:spPr>
      </p:pic>
      <p:pic>
        <p:nvPicPr>
          <p:cNvPr id="76" name="Picture 15"/>
          <p:cNvPicPr>
            <a:picLocks noChangeAspect="1"/>
          </p:cNvPicPr>
          <p:nvPr/>
        </p:nvPicPr>
        <p:blipFill>
          <a:blip r:embed="rId15">
            <a:lum bright="70000" contrast="-70000"/>
            <a:extLst>
              <a:ext uri="{28A0092B-C50C-407E-A947-70E740481C1C}">
                <a14:useLocalDpi xmlns:a14="http://schemas.microsoft.com/office/drawing/2010/main" val="0"/>
              </a:ext>
            </a:extLst>
          </a:blip>
          <a:srcRect/>
          <a:stretch>
            <a:fillRect/>
          </a:stretch>
        </p:blipFill>
        <p:spPr bwMode="auto">
          <a:xfrm>
            <a:off x="2908338" y="3323797"/>
            <a:ext cx="469238" cy="423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Picture 20"/>
          <p:cNvPicPr>
            <a:picLocks noChangeAspect="1"/>
          </p:cNvPicPr>
          <p:nvPr/>
        </p:nvPicPr>
        <p:blipFill>
          <a:blip r:embed="rId16">
            <a:lum bright="70000" contrast="-70000"/>
            <a:extLst>
              <a:ext uri="{28A0092B-C50C-407E-A947-70E740481C1C}">
                <a14:useLocalDpi xmlns:a14="http://schemas.microsoft.com/office/drawing/2010/main" val="0"/>
              </a:ext>
            </a:extLst>
          </a:blip>
          <a:srcRect/>
          <a:stretch>
            <a:fillRect/>
          </a:stretch>
        </p:blipFill>
        <p:spPr bwMode="auto">
          <a:xfrm>
            <a:off x="6139431" y="906878"/>
            <a:ext cx="356048" cy="364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8" name="Picture 21"/>
          <p:cNvPicPr>
            <a:picLocks noChangeAspect="1"/>
          </p:cNvPicPr>
          <p:nvPr/>
        </p:nvPicPr>
        <p:blipFill>
          <a:blip r:embed="rId17">
            <a:lum bright="70000" contrast="-70000"/>
            <a:extLst>
              <a:ext uri="{28A0092B-C50C-407E-A947-70E740481C1C}">
                <a14:useLocalDpi xmlns:a14="http://schemas.microsoft.com/office/drawing/2010/main" val="0"/>
              </a:ext>
            </a:extLst>
          </a:blip>
          <a:srcRect/>
          <a:stretch>
            <a:fillRect/>
          </a:stretch>
        </p:blipFill>
        <p:spPr bwMode="auto">
          <a:xfrm>
            <a:off x="6478039" y="5531295"/>
            <a:ext cx="356048" cy="364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9" name="Picture 14"/>
          <p:cNvPicPr>
            <a:picLocks noChangeAspect="1"/>
          </p:cNvPicPr>
          <p:nvPr/>
        </p:nvPicPr>
        <p:blipFill>
          <a:blip r:embed="rId18">
            <a:biLevel thresh="25000"/>
            <a:extLst>
              <a:ext uri="{28A0092B-C50C-407E-A947-70E740481C1C}">
                <a14:useLocalDpi xmlns:a14="http://schemas.microsoft.com/office/drawing/2010/main" val="0"/>
              </a:ext>
            </a:extLst>
          </a:blip>
          <a:srcRect/>
          <a:stretch>
            <a:fillRect/>
          </a:stretch>
        </p:blipFill>
        <p:spPr bwMode="auto">
          <a:xfrm>
            <a:off x="3545957" y="1417826"/>
            <a:ext cx="401952" cy="399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0" name="Picture 18"/>
          <p:cNvPicPr>
            <a:picLocks noChangeAspect="1"/>
          </p:cNvPicPr>
          <p:nvPr/>
        </p:nvPicPr>
        <p:blipFill>
          <a:blip r:embed="rId19">
            <a:biLevel thresh="25000"/>
            <a:extLst>
              <a:ext uri="{28A0092B-C50C-407E-A947-70E740481C1C}">
                <a14:useLocalDpi xmlns:a14="http://schemas.microsoft.com/office/drawing/2010/main" val="0"/>
              </a:ext>
            </a:extLst>
          </a:blip>
          <a:srcRect/>
          <a:stretch>
            <a:fillRect/>
          </a:stretch>
        </p:blipFill>
        <p:spPr bwMode="auto">
          <a:xfrm>
            <a:off x="4945246" y="829377"/>
            <a:ext cx="374448" cy="288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 name="Picture 16"/>
          <p:cNvPicPr>
            <a:picLocks noChangeAspect="1"/>
          </p:cNvPicPr>
          <p:nvPr/>
        </p:nvPicPr>
        <p:blipFill>
          <a:blip r:embed="rId20">
            <a:biLevel thresh="25000"/>
            <a:extLst>
              <a:ext uri="{28A0092B-C50C-407E-A947-70E740481C1C}">
                <a14:useLocalDpi xmlns:a14="http://schemas.microsoft.com/office/drawing/2010/main" val="0"/>
              </a:ext>
            </a:extLst>
          </a:blip>
          <a:srcRect/>
          <a:stretch>
            <a:fillRect/>
          </a:stretch>
        </p:blipFill>
        <p:spPr bwMode="auto">
          <a:xfrm>
            <a:off x="7805405" y="2951465"/>
            <a:ext cx="401950" cy="372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2" name="Picture 17"/>
          <p:cNvPicPr>
            <a:picLocks noChangeAspect="1"/>
          </p:cNvPicPr>
          <p:nvPr/>
        </p:nvPicPr>
        <p:blipFill>
          <a:blip r:embed="rId21">
            <a:biLevel thresh="25000"/>
            <a:extLst>
              <a:ext uri="{28A0092B-C50C-407E-A947-70E740481C1C}">
                <a14:useLocalDpi xmlns:a14="http://schemas.microsoft.com/office/drawing/2010/main" val="0"/>
              </a:ext>
            </a:extLst>
          </a:blip>
          <a:srcRect/>
          <a:stretch>
            <a:fillRect/>
          </a:stretch>
        </p:blipFill>
        <p:spPr bwMode="auto">
          <a:xfrm>
            <a:off x="7727507" y="4312671"/>
            <a:ext cx="318386" cy="3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447871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mtClean="0"/>
              <a:t>DEPLOYMENT</a:t>
            </a:r>
            <a:endParaRPr lang="en-US" b="1" spc="0" dirty="0">
              <a:solidFill>
                <a:schemeClr val="accent1"/>
              </a:solidFill>
            </a:endParaRPr>
          </a:p>
        </p:txBody>
      </p:sp>
      <p:sp>
        <p:nvSpPr>
          <p:cNvPr id="4" name="Text Placeholder 3"/>
          <p:cNvSpPr>
            <a:spLocks noGrp="1"/>
          </p:cNvSpPr>
          <p:nvPr>
            <p:ph type="body" sz="quarter" idx="10"/>
          </p:nvPr>
        </p:nvSpPr>
        <p:spPr/>
        <p:txBody>
          <a:bodyPr>
            <a:noAutofit/>
          </a:bodyPr>
          <a:lstStyle/>
          <a:p>
            <a:r>
              <a:rPr lang="en-US" dirty="0"/>
              <a:t>workflow + settings</a:t>
            </a:r>
          </a:p>
        </p:txBody>
      </p:sp>
      <p:sp>
        <p:nvSpPr>
          <p:cNvPr id="50" name="Rounded Rectangle 49"/>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cxnSp>
        <p:nvCxnSpPr>
          <p:cNvPr id="51" name="Straight Connector 50"/>
          <p:cNvCxnSpPr/>
          <p:nvPr/>
        </p:nvCxnSpPr>
        <p:spPr>
          <a:xfrm>
            <a:off x="174171" y="3539561"/>
            <a:ext cx="1181462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52" name="Group 51"/>
          <p:cNvGrpSpPr/>
          <p:nvPr/>
        </p:nvGrpSpPr>
        <p:grpSpPr>
          <a:xfrm>
            <a:off x="2051777" y="1879681"/>
            <a:ext cx="1257300" cy="977433"/>
            <a:chOff x="1219200" y="1879680"/>
            <a:chExt cx="1257300" cy="977433"/>
          </a:xfrm>
        </p:grpSpPr>
        <p:sp>
          <p:nvSpPr>
            <p:cNvPr id="54" name="TextBox 53"/>
            <p:cNvSpPr txBox="1"/>
            <p:nvPr/>
          </p:nvSpPr>
          <p:spPr>
            <a:xfrm>
              <a:off x="1219200" y="1879680"/>
              <a:ext cx="684803" cy="400110"/>
            </a:xfrm>
            <a:prstGeom prst="rect">
              <a:avLst/>
            </a:prstGeom>
            <a:noFill/>
          </p:spPr>
          <p:txBody>
            <a:bodyPr wrap="none" rtlCol="0">
              <a:spAutoFit/>
            </a:bodyPr>
            <a:lstStyle/>
            <a:p>
              <a:r>
                <a:rPr lang="en-US" sz="2000" dirty="0" err="1">
                  <a:solidFill>
                    <a:schemeClr val="accent1"/>
                  </a:solidFill>
                  <a:latin typeface="+mj-lt"/>
                </a:rPr>
                <a:t>Scm</a:t>
              </a:r>
              <a:endParaRPr lang="en-US" sz="2000" dirty="0">
                <a:solidFill>
                  <a:schemeClr val="accent1"/>
                </a:solidFill>
                <a:latin typeface="+mj-lt"/>
              </a:endParaRPr>
            </a:p>
          </p:txBody>
        </p:sp>
        <p:sp>
          <p:nvSpPr>
            <p:cNvPr id="55" name="Rectangle 54"/>
            <p:cNvSpPr/>
            <p:nvPr/>
          </p:nvSpPr>
          <p:spPr>
            <a:xfrm>
              <a:off x="1219200" y="2210782"/>
              <a:ext cx="1257300" cy="646331"/>
            </a:xfrm>
            <a:prstGeom prst="rect">
              <a:avLst/>
            </a:prstGeom>
          </p:spPr>
          <p:txBody>
            <a:bodyPr wrap="square">
              <a:spAutoFit/>
            </a:bodyPr>
            <a:lstStyle/>
            <a:p>
              <a:r>
                <a:rPr lang="en-US" sz="1200" dirty="0">
                  <a:solidFill>
                    <a:schemeClr val="accent4"/>
                  </a:solidFill>
                </a:rPr>
                <a:t>Acquire source from source control system</a:t>
              </a:r>
            </a:p>
          </p:txBody>
        </p:sp>
      </p:grpSp>
      <p:grpSp>
        <p:nvGrpSpPr>
          <p:cNvPr id="68" name="Group 67"/>
          <p:cNvGrpSpPr/>
          <p:nvPr/>
        </p:nvGrpSpPr>
        <p:grpSpPr>
          <a:xfrm>
            <a:off x="4726393" y="1879681"/>
            <a:ext cx="1257300" cy="977433"/>
            <a:chOff x="3429000" y="1879680"/>
            <a:chExt cx="1257300" cy="977433"/>
          </a:xfrm>
        </p:grpSpPr>
        <p:sp>
          <p:nvSpPr>
            <p:cNvPr id="70" name="TextBox 69"/>
            <p:cNvSpPr txBox="1"/>
            <p:nvPr/>
          </p:nvSpPr>
          <p:spPr>
            <a:xfrm>
              <a:off x="3429000" y="1879680"/>
              <a:ext cx="849913" cy="400110"/>
            </a:xfrm>
            <a:prstGeom prst="rect">
              <a:avLst/>
            </a:prstGeom>
            <a:noFill/>
          </p:spPr>
          <p:txBody>
            <a:bodyPr wrap="none" rtlCol="0">
              <a:spAutoFit/>
            </a:bodyPr>
            <a:lstStyle/>
            <a:p>
              <a:r>
                <a:rPr lang="en-US" sz="2000" dirty="0">
                  <a:solidFill>
                    <a:schemeClr val="tx2"/>
                  </a:solidFill>
                  <a:latin typeface="+mj-lt"/>
                </a:rPr>
                <a:t>Build</a:t>
              </a:r>
            </a:p>
          </p:txBody>
        </p:sp>
        <p:sp>
          <p:nvSpPr>
            <p:cNvPr id="71" name="Rectangle 70"/>
            <p:cNvSpPr/>
            <p:nvPr/>
          </p:nvSpPr>
          <p:spPr>
            <a:xfrm>
              <a:off x="3429000" y="2210782"/>
              <a:ext cx="1257300" cy="646331"/>
            </a:xfrm>
            <a:prstGeom prst="rect">
              <a:avLst/>
            </a:prstGeom>
          </p:spPr>
          <p:txBody>
            <a:bodyPr wrap="square">
              <a:spAutoFit/>
            </a:bodyPr>
            <a:lstStyle/>
            <a:p>
              <a:r>
                <a:rPr lang="en-US" sz="1200" dirty="0">
                  <a:solidFill>
                    <a:schemeClr val="accent4"/>
                  </a:solidFill>
                </a:rPr>
                <a:t>Compile binary assets (if applicable)</a:t>
              </a:r>
            </a:p>
          </p:txBody>
        </p:sp>
      </p:grpSp>
      <p:grpSp>
        <p:nvGrpSpPr>
          <p:cNvPr id="72" name="Group 71"/>
          <p:cNvGrpSpPr/>
          <p:nvPr/>
        </p:nvGrpSpPr>
        <p:grpSpPr>
          <a:xfrm>
            <a:off x="7630575" y="1879681"/>
            <a:ext cx="1257300" cy="977433"/>
            <a:chOff x="5576984" y="1879680"/>
            <a:chExt cx="1257300" cy="977433"/>
          </a:xfrm>
        </p:grpSpPr>
        <p:sp>
          <p:nvSpPr>
            <p:cNvPr id="73" name="TextBox 72"/>
            <p:cNvSpPr txBox="1"/>
            <p:nvPr/>
          </p:nvSpPr>
          <p:spPr>
            <a:xfrm>
              <a:off x="5576984" y="1879680"/>
              <a:ext cx="825867" cy="400110"/>
            </a:xfrm>
            <a:prstGeom prst="rect">
              <a:avLst/>
            </a:prstGeom>
            <a:noFill/>
          </p:spPr>
          <p:txBody>
            <a:bodyPr wrap="none" rtlCol="0">
              <a:spAutoFit/>
            </a:bodyPr>
            <a:lstStyle/>
            <a:p>
              <a:r>
                <a:rPr lang="en-US" sz="2000" dirty="0">
                  <a:solidFill>
                    <a:schemeClr val="accent5"/>
                  </a:solidFill>
                  <a:latin typeface="+mj-lt"/>
                </a:rPr>
                <a:t>Copy</a:t>
              </a:r>
            </a:p>
          </p:txBody>
        </p:sp>
        <p:sp>
          <p:nvSpPr>
            <p:cNvPr id="74" name="Rectangle 73"/>
            <p:cNvSpPr/>
            <p:nvPr/>
          </p:nvSpPr>
          <p:spPr>
            <a:xfrm>
              <a:off x="5576984" y="2210782"/>
              <a:ext cx="1257300" cy="646331"/>
            </a:xfrm>
            <a:prstGeom prst="rect">
              <a:avLst/>
            </a:prstGeom>
          </p:spPr>
          <p:txBody>
            <a:bodyPr wrap="square">
              <a:spAutoFit/>
            </a:bodyPr>
            <a:lstStyle/>
            <a:p>
              <a:r>
                <a:rPr lang="en-US" sz="1200" dirty="0">
                  <a:solidFill>
                    <a:schemeClr val="accent4"/>
                  </a:solidFill>
                </a:rPr>
                <a:t>Deploy assets to </a:t>
              </a:r>
              <a:r>
                <a:rPr lang="en-US" sz="1200" dirty="0" err="1">
                  <a:solidFill>
                    <a:schemeClr val="accent4"/>
                  </a:solidFill>
                  <a:latin typeface="Consolas" panose="020B0609020204030204" pitchFamily="49" charset="0"/>
                  <a:cs typeface="Consolas" panose="020B0609020204030204" pitchFamily="49" charset="0"/>
                </a:rPr>
                <a:t>wwwroot</a:t>
              </a:r>
              <a:r>
                <a:rPr lang="en-US" sz="1200" dirty="0">
                  <a:solidFill>
                    <a:schemeClr val="accent4"/>
                  </a:solidFill>
                </a:rPr>
                <a:t> directory</a:t>
              </a:r>
            </a:p>
          </p:txBody>
        </p:sp>
      </p:grpSp>
      <p:grpSp>
        <p:nvGrpSpPr>
          <p:cNvPr id="81" name="Group 80"/>
          <p:cNvGrpSpPr/>
          <p:nvPr/>
        </p:nvGrpSpPr>
        <p:grpSpPr>
          <a:xfrm>
            <a:off x="10580612" y="4433488"/>
            <a:ext cx="1045066" cy="587340"/>
            <a:chOff x="7855770" y="4781490"/>
            <a:chExt cx="1045066" cy="587340"/>
          </a:xfrm>
        </p:grpSpPr>
        <p:sp>
          <p:nvSpPr>
            <p:cNvPr id="82" name="TextBox 81"/>
            <p:cNvSpPr txBox="1"/>
            <p:nvPr/>
          </p:nvSpPr>
          <p:spPr>
            <a:xfrm>
              <a:off x="7855770" y="4781490"/>
              <a:ext cx="857927" cy="400110"/>
            </a:xfrm>
            <a:prstGeom prst="rect">
              <a:avLst/>
            </a:prstGeom>
            <a:noFill/>
          </p:spPr>
          <p:txBody>
            <a:bodyPr wrap="none" rtlCol="0">
              <a:spAutoFit/>
            </a:bodyPr>
            <a:lstStyle/>
            <a:p>
              <a:r>
                <a:rPr lang="en-US" sz="2000" dirty="0">
                  <a:solidFill>
                    <a:schemeClr val="tx2"/>
                  </a:solidFill>
                  <a:latin typeface="+mj-lt"/>
                </a:rPr>
                <a:t>Hook</a:t>
              </a:r>
            </a:p>
          </p:txBody>
        </p:sp>
        <p:sp>
          <p:nvSpPr>
            <p:cNvPr id="83" name="Rectangle 82"/>
            <p:cNvSpPr/>
            <p:nvPr/>
          </p:nvSpPr>
          <p:spPr>
            <a:xfrm>
              <a:off x="7855770" y="5091831"/>
              <a:ext cx="1045066" cy="276999"/>
            </a:xfrm>
            <a:prstGeom prst="rect">
              <a:avLst/>
            </a:prstGeom>
          </p:spPr>
          <p:txBody>
            <a:bodyPr wrap="square">
              <a:spAutoFit/>
            </a:bodyPr>
            <a:lstStyle/>
            <a:p>
              <a:endParaRPr lang="en-US" sz="1200" dirty="0">
                <a:solidFill>
                  <a:schemeClr val="accent4"/>
                </a:solidFill>
              </a:endParaRPr>
            </a:p>
          </p:txBody>
        </p:sp>
      </p:grpSp>
      <p:grpSp>
        <p:nvGrpSpPr>
          <p:cNvPr id="87" name="Group 86"/>
          <p:cNvGrpSpPr/>
          <p:nvPr/>
        </p:nvGrpSpPr>
        <p:grpSpPr>
          <a:xfrm>
            <a:off x="10072992" y="1879681"/>
            <a:ext cx="1384946" cy="1162099"/>
            <a:chOff x="7477114" y="1879680"/>
            <a:chExt cx="1384946" cy="1162099"/>
          </a:xfrm>
        </p:grpSpPr>
        <p:sp>
          <p:nvSpPr>
            <p:cNvPr id="88" name="TextBox 87"/>
            <p:cNvSpPr txBox="1"/>
            <p:nvPr/>
          </p:nvSpPr>
          <p:spPr>
            <a:xfrm>
              <a:off x="7477114" y="1879680"/>
              <a:ext cx="779381" cy="400110"/>
            </a:xfrm>
            <a:prstGeom prst="rect">
              <a:avLst/>
            </a:prstGeom>
            <a:noFill/>
          </p:spPr>
          <p:txBody>
            <a:bodyPr wrap="none" rtlCol="0">
              <a:spAutoFit/>
            </a:bodyPr>
            <a:lstStyle/>
            <a:p>
              <a:r>
                <a:rPr lang="en-US" sz="2000" dirty="0">
                  <a:latin typeface="+mj-lt"/>
                </a:rPr>
                <a:t>Post</a:t>
              </a:r>
            </a:p>
          </p:txBody>
        </p:sp>
        <p:sp>
          <p:nvSpPr>
            <p:cNvPr id="90" name="Rectangle 89"/>
            <p:cNvSpPr/>
            <p:nvPr/>
          </p:nvSpPr>
          <p:spPr>
            <a:xfrm>
              <a:off x="7477114" y="2210782"/>
              <a:ext cx="1384946" cy="830997"/>
            </a:xfrm>
            <a:prstGeom prst="rect">
              <a:avLst/>
            </a:prstGeom>
          </p:spPr>
          <p:txBody>
            <a:bodyPr wrap="square">
              <a:spAutoFit/>
            </a:bodyPr>
            <a:lstStyle/>
            <a:p>
              <a:r>
                <a:rPr lang="en-US" sz="1200" dirty="0">
                  <a:solidFill>
                    <a:schemeClr val="accent4"/>
                  </a:solidFill>
                </a:rPr>
                <a:t>Execute action hook script after successful deployment</a:t>
              </a:r>
            </a:p>
          </p:txBody>
        </p:sp>
      </p:grpSp>
      <p:sp>
        <p:nvSpPr>
          <p:cNvPr id="91" name="Oval 90"/>
          <p:cNvSpPr/>
          <p:nvPr/>
        </p:nvSpPr>
        <p:spPr>
          <a:xfrm>
            <a:off x="1469777" y="3449561"/>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p:cNvSpPr/>
          <p:nvPr/>
        </p:nvSpPr>
        <p:spPr>
          <a:xfrm>
            <a:off x="4144393" y="344956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7126209" y="3449561"/>
            <a:ext cx="180000" cy="180000"/>
          </a:xfrm>
          <a:prstGeom prst="ellipse">
            <a:avLst/>
          </a:prstGeom>
          <a:solidFill>
            <a:schemeClr val="accent2"/>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p:cNvSpPr/>
          <p:nvPr/>
        </p:nvSpPr>
        <p:spPr>
          <a:xfrm>
            <a:off x="9585878" y="3452436"/>
            <a:ext cx="180000" cy="180000"/>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p:cNvSpPr/>
          <p:nvPr/>
        </p:nvSpPr>
        <p:spPr>
          <a:xfrm>
            <a:off x="10223962" y="345531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9" name="Straight Connector 98"/>
          <p:cNvCxnSpPr>
            <a:stCxn id="91" idx="0"/>
          </p:cNvCxnSpPr>
          <p:nvPr/>
        </p:nvCxnSpPr>
        <p:spPr>
          <a:xfrm flipV="1">
            <a:off x="1559777" y="3125411"/>
            <a:ext cx="0" cy="32415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117" idx="4"/>
            <a:endCxn id="93" idx="0"/>
          </p:cNvCxnSpPr>
          <p:nvPr/>
        </p:nvCxnSpPr>
        <p:spPr>
          <a:xfrm>
            <a:off x="4234393" y="3125411"/>
            <a:ext cx="0" cy="32415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a:stCxn id="121" idx="4"/>
            <a:endCxn id="95" idx="0"/>
          </p:cNvCxnSpPr>
          <p:nvPr/>
        </p:nvCxnSpPr>
        <p:spPr>
          <a:xfrm>
            <a:off x="7216209" y="3125411"/>
            <a:ext cx="0" cy="32415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a:stCxn id="125" idx="4"/>
            <a:endCxn id="97" idx="0"/>
          </p:cNvCxnSpPr>
          <p:nvPr/>
        </p:nvCxnSpPr>
        <p:spPr>
          <a:xfrm>
            <a:off x="9675878" y="3125412"/>
            <a:ext cx="0" cy="32702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a:stCxn id="98" idx="4"/>
            <a:endCxn id="123" idx="0"/>
          </p:cNvCxnSpPr>
          <p:nvPr/>
        </p:nvCxnSpPr>
        <p:spPr>
          <a:xfrm>
            <a:off x="10313962" y="3635312"/>
            <a:ext cx="0" cy="234283"/>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7" name="Elbow Connector 106"/>
          <p:cNvCxnSpPr>
            <a:stCxn id="115" idx="0"/>
            <a:endCxn id="54" idx="1"/>
          </p:cNvCxnSpPr>
          <p:nvPr/>
        </p:nvCxnSpPr>
        <p:spPr>
          <a:xfrm rot="5400000" flipH="1" flipV="1">
            <a:off x="1552939" y="2086573"/>
            <a:ext cx="505676" cy="492000"/>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08" name="Elbow Connector 107"/>
          <p:cNvCxnSpPr>
            <a:stCxn id="117" idx="0"/>
            <a:endCxn id="70" idx="1"/>
          </p:cNvCxnSpPr>
          <p:nvPr/>
        </p:nvCxnSpPr>
        <p:spPr>
          <a:xfrm rot="5400000" flipH="1" flipV="1">
            <a:off x="4227555" y="2086573"/>
            <a:ext cx="505676" cy="49200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109" name="Elbow Connector 108"/>
          <p:cNvCxnSpPr>
            <a:stCxn id="121" idx="0"/>
            <a:endCxn id="73" idx="1"/>
          </p:cNvCxnSpPr>
          <p:nvPr/>
        </p:nvCxnSpPr>
        <p:spPr>
          <a:xfrm rot="5400000" flipH="1" flipV="1">
            <a:off x="7170554" y="2125390"/>
            <a:ext cx="505676" cy="414366"/>
          </a:xfrm>
          <a:prstGeom prst="bentConnector2">
            <a:avLst/>
          </a:prstGeom>
          <a:ln w="12700">
            <a:solidFill>
              <a:schemeClr val="accent5"/>
            </a:solidFill>
            <a:tailEnd type="oval"/>
          </a:ln>
        </p:spPr>
        <p:style>
          <a:lnRef idx="1">
            <a:schemeClr val="accent1"/>
          </a:lnRef>
          <a:fillRef idx="0">
            <a:schemeClr val="accent1"/>
          </a:fillRef>
          <a:effectRef idx="0">
            <a:schemeClr val="accent1"/>
          </a:effectRef>
          <a:fontRef idx="minor">
            <a:schemeClr val="tx1"/>
          </a:fontRef>
        </p:style>
      </p:cxnSp>
      <p:cxnSp>
        <p:nvCxnSpPr>
          <p:cNvPr id="110" name="Elbow Connector 109"/>
          <p:cNvCxnSpPr>
            <a:stCxn id="125" idx="0"/>
            <a:endCxn id="88" idx="1"/>
          </p:cNvCxnSpPr>
          <p:nvPr/>
        </p:nvCxnSpPr>
        <p:spPr>
          <a:xfrm rot="5400000" flipH="1" flipV="1">
            <a:off x="9621597" y="2134016"/>
            <a:ext cx="505676" cy="397114"/>
          </a:xfrm>
          <a:prstGeom prst="bentConnector2">
            <a:avLst/>
          </a:prstGeom>
          <a:ln w="12700">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14" name="Elbow Connector 113"/>
          <p:cNvCxnSpPr>
            <a:stCxn id="123" idx="4"/>
            <a:endCxn id="82" idx="1"/>
          </p:cNvCxnSpPr>
          <p:nvPr/>
        </p:nvCxnSpPr>
        <p:spPr>
          <a:xfrm rot="16200000" flipH="1">
            <a:off x="10335314" y="4388243"/>
            <a:ext cx="223949" cy="26665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sp>
        <p:nvSpPr>
          <p:cNvPr id="115" name="Oval 114"/>
          <p:cNvSpPr/>
          <p:nvPr/>
        </p:nvSpPr>
        <p:spPr>
          <a:xfrm>
            <a:off x="1289777" y="2585411"/>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6" name="Group 115"/>
          <p:cNvGrpSpPr/>
          <p:nvPr/>
        </p:nvGrpSpPr>
        <p:grpSpPr>
          <a:xfrm>
            <a:off x="3964393" y="2585411"/>
            <a:ext cx="540000" cy="540000"/>
            <a:chOff x="2667000" y="2585411"/>
            <a:chExt cx="540000" cy="540000"/>
          </a:xfrm>
        </p:grpSpPr>
        <p:sp>
          <p:nvSpPr>
            <p:cNvPr id="117" name="Oval 116"/>
            <p:cNvSpPr/>
            <p:nvPr/>
          </p:nvSpPr>
          <p:spPr>
            <a:xfrm>
              <a:off x="2667000" y="2585411"/>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TextBox 117"/>
            <p:cNvSpPr txBox="1">
              <a:spLocks noChangeAspect="1"/>
            </p:cNvSpPr>
            <p:nvPr/>
          </p:nvSpPr>
          <p:spPr>
            <a:xfrm>
              <a:off x="2703000" y="2617571"/>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p>
          </p:txBody>
        </p:sp>
      </p:grpSp>
      <p:sp>
        <p:nvSpPr>
          <p:cNvPr id="121" name="Oval 120"/>
          <p:cNvSpPr/>
          <p:nvPr/>
        </p:nvSpPr>
        <p:spPr>
          <a:xfrm>
            <a:off x="6946209" y="2585411"/>
            <a:ext cx="540000" cy="54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p:cNvSpPr/>
          <p:nvPr/>
        </p:nvSpPr>
        <p:spPr>
          <a:xfrm>
            <a:off x="10043962" y="3869594"/>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4" name="Group 123"/>
          <p:cNvGrpSpPr/>
          <p:nvPr/>
        </p:nvGrpSpPr>
        <p:grpSpPr>
          <a:xfrm>
            <a:off x="9405878" y="2576205"/>
            <a:ext cx="540000" cy="549207"/>
            <a:chOff x="6810000" y="2576204"/>
            <a:chExt cx="540000" cy="549207"/>
          </a:xfrm>
        </p:grpSpPr>
        <p:sp>
          <p:nvSpPr>
            <p:cNvPr id="125" name="Oval 124"/>
            <p:cNvSpPr/>
            <p:nvPr/>
          </p:nvSpPr>
          <p:spPr>
            <a:xfrm>
              <a:off x="6810000" y="2585411"/>
              <a:ext cx="540000" cy="54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TextBox 125"/>
            <p:cNvSpPr txBox="1">
              <a:spLocks noChangeAspect="1"/>
            </p:cNvSpPr>
            <p:nvPr/>
          </p:nvSpPr>
          <p:spPr>
            <a:xfrm>
              <a:off x="6864331" y="2576204"/>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endParaRPr lang="en-US" sz="3200" dirty="0">
                <a:solidFill>
                  <a:schemeClr val="bg1"/>
                </a:solidFill>
                <a:latin typeface="FontAwesome" pitchFamily="2" charset="0"/>
              </a:endParaRPr>
            </a:p>
          </p:txBody>
        </p:sp>
      </p:grpSp>
      <p:pic>
        <p:nvPicPr>
          <p:cNvPr id="127" name="Picture 14"/>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329286" y="2615593"/>
            <a:ext cx="470074" cy="4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8" name="Picture 127"/>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10114375" y="3928253"/>
            <a:ext cx="399174" cy="373254"/>
          </a:xfrm>
          <a:prstGeom prst="rect">
            <a:avLst/>
          </a:prstGeom>
        </p:spPr>
      </p:pic>
      <p:pic>
        <p:nvPicPr>
          <p:cNvPr id="132" name="Picture 14"/>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a:off x="7062757" y="2655772"/>
            <a:ext cx="322144" cy="399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859182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dirty="0" smtClean="0"/>
              <a:t>DEPLOYMENT</a:t>
            </a:r>
            <a:endParaRPr lang="en-US" b="1" spc="0" dirty="0">
              <a:solidFill>
                <a:schemeClr val="accent1"/>
              </a:solidFill>
            </a:endParaRPr>
          </a:p>
        </p:txBody>
      </p:sp>
      <p:sp>
        <p:nvSpPr>
          <p:cNvPr id="4" name="Text Placeholder 3"/>
          <p:cNvSpPr>
            <a:spLocks noGrp="1"/>
          </p:cNvSpPr>
          <p:nvPr>
            <p:ph type="body" sz="quarter" idx="10"/>
          </p:nvPr>
        </p:nvSpPr>
        <p:spPr/>
        <p:txBody>
          <a:bodyPr>
            <a:noAutofit/>
          </a:bodyPr>
          <a:lstStyle/>
          <a:p>
            <a:r>
              <a:rPr lang="en-US" dirty="0"/>
              <a:t>workflow + settings</a:t>
            </a:r>
          </a:p>
        </p:txBody>
      </p:sp>
      <p:cxnSp>
        <p:nvCxnSpPr>
          <p:cNvPr id="5" name="Straight Connector 4"/>
          <p:cNvCxnSpPr/>
          <p:nvPr/>
        </p:nvCxnSpPr>
        <p:spPr>
          <a:xfrm>
            <a:off x="174171" y="3539561"/>
            <a:ext cx="1181462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2051777" y="1879681"/>
            <a:ext cx="1257300" cy="977433"/>
            <a:chOff x="1219200" y="1879680"/>
            <a:chExt cx="1257300" cy="977433"/>
          </a:xfrm>
        </p:grpSpPr>
        <p:sp>
          <p:nvSpPr>
            <p:cNvPr id="8" name="TextBox 7"/>
            <p:cNvSpPr txBox="1"/>
            <p:nvPr/>
          </p:nvSpPr>
          <p:spPr>
            <a:xfrm>
              <a:off x="1219200" y="1879680"/>
              <a:ext cx="684803" cy="400110"/>
            </a:xfrm>
            <a:prstGeom prst="rect">
              <a:avLst/>
            </a:prstGeom>
            <a:noFill/>
          </p:spPr>
          <p:txBody>
            <a:bodyPr wrap="none" rtlCol="0">
              <a:spAutoFit/>
            </a:bodyPr>
            <a:lstStyle/>
            <a:p>
              <a:r>
                <a:rPr lang="en-US" sz="2000" dirty="0" err="1">
                  <a:solidFill>
                    <a:schemeClr val="accent1"/>
                  </a:solidFill>
                  <a:latin typeface="+mj-lt"/>
                </a:rPr>
                <a:t>Scm</a:t>
              </a:r>
              <a:endParaRPr lang="en-US" sz="2000" dirty="0">
                <a:solidFill>
                  <a:schemeClr val="accent1"/>
                </a:solidFill>
                <a:latin typeface="+mj-lt"/>
              </a:endParaRPr>
            </a:p>
          </p:txBody>
        </p:sp>
        <p:sp>
          <p:nvSpPr>
            <p:cNvPr id="9" name="Rectangle 8"/>
            <p:cNvSpPr/>
            <p:nvPr/>
          </p:nvSpPr>
          <p:spPr>
            <a:xfrm>
              <a:off x="1219200" y="2210782"/>
              <a:ext cx="1257300" cy="646331"/>
            </a:xfrm>
            <a:prstGeom prst="rect">
              <a:avLst/>
            </a:prstGeom>
          </p:spPr>
          <p:txBody>
            <a:bodyPr wrap="square">
              <a:spAutoFit/>
            </a:bodyPr>
            <a:lstStyle/>
            <a:p>
              <a:r>
                <a:rPr lang="en-US" sz="1200" dirty="0">
                  <a:solidFill>
                    <a:schemeClr val="accent4"/>
                  </a:solidFill>
                </a:rPr>
                <a:t>Acquire source from source control system</a:t>
              </a:r>
            </a:p>
          </p:txBody>
        </p:sp>
      </p:grpSp>
      <p:grpSp>
        <p:nvGrpSpPr>
          <p:cNvPr id="25" name="Group 24"/>
          <p:cNvGrpSpPr/>
          <p:nvPr/>
        </p:nvGrpSpPr>
        <p:grpSpPr>
          <a:xfrm>
            <a:off x="1228545" y="4401073"/>
            <a:ext cx="2177037" cy="1330220"/>
            <a:chOff x="1606113" y="4781488"/>
            <a:chExt cx="2177037" cy="1330219"/>
          </a:xfrm>
        </p:grpSpPr>
        <p:sp>
          <p:nvSpPr>
            <p:cNvPr id="12" name="TextBox 11"/>
            <p:cNvSpPr txBox="1"/>
            <p:nvPr/>
          </p:nvSpPr>
          <p:spPr>
            <a:xfrm>
              <a:off x="1611184" y="4781488"/>
              <a:ext cx="1810111" cy="400110"/>
            </a:xfrm>
            <a:prstGeom prst="rect">
              <a:avLst/>
            </a:prstGeom>
            <a:noFill/>
          </p:spPr>
          <p:txBody>
            <a:bodyPr wrap="none" rtlCol="0">
              <a:spAutoFit/>
            </a:bodyPr>
            <a:lstStyle/>
            <a:p>
              <a:r>
                <a:rPr lang="en-US" sz="2000" dirty="0" err="1">
                  <a:solidFill>
                    <a:schemeClr val="bg1"/>
                  </a:solidFill>
                  <a:latin typeface="+mj-lt"/>
                </a:rPr>
                <a:t>AppSettings</a:t>
              </a:r>
              <a:endParaRPr lang="en-US" sz="2000" dirty="0">
                <a:solidFill>
                  <a:schemeClr val="bg1"/>
                </a:solidFill>
                <a:latin typeface="+mj-lt"/>
              </a:endParaRPr>
            </a:p>
          </p:txBody>
        </p:sp>
        <p:sp>
          <p:nvSpPr>
            <p:cNvPr id="13" name="Rectangle 12"/>
            <p:cNvSpPr/>
            <p:nvPr/>
          </p:nvSpPr>
          <p:spPr>
            <a:xfrm>
              <a:off x="1606113" y="5172989"/>
              <a:ext cx="2177037" cy="938718"/>
            </a:xfrm>
            <a:prstGeom prst="rect">
              <a:avLst/>
            </a:prstGeom>
          </p:spPr>
          <p:txBody>
            <a:bodyPr wrap="square">
              <a:spAutoFit/>
            </a:bodyPr>
            <a:lstStyle/>
            <a:p>
              <a:r>
                <a:rPr lang="en-US" sz="1100" dirty="0">
                  <a:solidFill>
                    <a:schemeClr val="bg1"/>
                  </a:solidFill>
                  <a:latin typeface="Consolas" panose="020B0609020204030204" pitchFamily="49" charset="0"/>
                  <a:cs typeface="Consolas" panose="020B0609020204030204" pitchFamily="49" charset="0"/>
                </a:rPr>
                <a:t>SCM_REPOSITORY_PATH</a:t>
              </a:r>
              <a:br>
                <a:rPr lang="en-US" sz="1100" dirty="0">
                  <a:solidFill>
                    <a:schemeClr val="bg1"/>
                  </a:solidFill>
                  <a:latin typeface="Consolas" panose="020B0609020204030204" pitchFamily="49" charset="0"/>
                  <a:cs typeface="Consolas" panose="020B0609020204030204" pitchFamily="49" charset="0"/>
                </a:rPr>
              </a:br>
              <a:r>
                <a:rPr lang="en-US" sz="1100" dirty="0">
                  <a:solidFill>
                    <a:schemeClr val="bg1"/>
                  </a:solidFill>
                  <a:latin typeface="Consolas" panose="020B0609020204030204" pitchFamily="49" charset="0"/>
                  <a:cs typeface="Consolas" panose="020B0609020204030204" pitchFamily="49" charset="0"/>
                </a:rPr>
                <a:t>SCM_NO_REPOSITORY</a:t>
              </a:r>
              <a:br>
                <a:rPr lang="en-US" sz="1100" dirty="0">
                  <a:solidFill>
                    <a:schemeClr val="bg1"/>
                  </a:solidFill>
                  <a:latin typeface="Consolas" panose="020B0609020204030204" pitchFamily="49" charset="0"/>
                  <a:cs typeface="Consolas" panose="020B0609020204030204" pitchFamily="49" charset="0"/>
                </a:rPr>
              </a:br>
              <a:r>
                <a:rPr lang="en-US" sz="1100" dirty="0">
                  <a:solidFill>
                    <a:schemeClr val="bg1"/>
                  </a:solidFill>
                  <a:latin typeface="Consolas" panose="020B0609020204030204" pitchFamily="49" charset="0"/>
                  <a:cs typeface="Consolas" panose="020B0609020204030204" pitchFamily="49" charset="0"/>
                </a:rPr>
                <a:t>SCM_TARGET_PATH</a:t>
              </a:r>
            </a:p>
            <a:p>
              <a:r>
                <a:rPr lang="en-US" sz="1100" dirty="0">
                  <a:solidFill>
                    <a:schemeClr val="bg1"/>
                  </a:solidFill>
                  <a:latin typeface="Consolas" panose="020B0609020204030204" pitchFamily="49" charset="0"/>
                  <a:cs typeface="Consolas" panose="020B0609020204030204" pitchFamily="49" charset="0"/>
                </a:rPr>
                <a:t>PROJECT</a:t>
              </a:r>
            </a:p>
            <a:p>
              <a:r>
                <a:rPr lang="en-US" sz="1100" dirty="0">
                  <a:solidFill>
                    <a:schemeClr val="bg1"/>
                  </a:solidFill>
                  <a:latin typeface="Consolas" panose="020B0609020204030204" pitchFamily="49" charset="0"/>
                  <a:cs typeface="Consolas" panose="020B0609020204030204" pitchFamily="49" charset="0"/>
                </a:rPr>
                <a:t>...</a:t>
              </a:r>
            </a:p>
          </p:txBody>
        </p:sp>
      </p:grpSp>
      <p:grpSp>
        <p:nvGrpSpPr>
          <p:cNvPr id="35" name="Group 34"/>
          <p:cNvGrpSpPr/>
          <p:nvPr/>
        </p:nvGrpSpPr>
        <p:grpSpPr>
          <a:xfrm>
            <a:off x="4726393" y="1879681"/>
            <a:ext cx="1257300" cy="977433"/>
            <a:chOff x="3429000" y="1879680"/>
            <a:chExt cx="1257300" cy="977433"/>
          </a:xfrm>
        </p:grpSpPr>
        <p:sp>
          <p:nvSpPr>
            <p:cNvPr id="14" name="TextBox 13"/>
            <p:cNvSpPr txBox="1"/>
            <p:nvPr/>
          </p:nvSpPr>
          <p:spPr>
            <a:xfrm>
              <a:off x="3429000" y="1879680"/>
              <a:ext cx="849913" cy="400110"/>
            </a:xfrm>
            <a:prstGeom prst="rect">
              <a:avLst/>
            </a:prstGeom>
            <a:noFill/>
          </p:spPr>
          <p:txBody>
            <a:bodyPr wrap="none" rtlCol="0">
              <a:spAutoFit/>
            </a:bodyPr>
            <a:lstStyle/>
            <a:p>
              <a:r>
                <a:rPr lang="en-US" sz="2000" dirty="0">
                  <a:solidFill>
                    <a:schemeClr val="tx2"/>
                  </a:solidFill>
                  <a:latin typeface="+mj-lt"/>
                </a:rPr>
                <a:t>Build</a:t>
              </a:r>
            </a:p>
          </p:txBody>
        </p:sp>
        <p:sp>
          <p:nvSpPr>
            <p:cNvPr id="15" name="Rectangle 14"/>
            <p:cNvSpPr/>
            <p:nvPr/>
          </p:nvSpPr>
          <p:spPr>
            <a:xfrm>
              <a:off x="3429000" y="2210782"/>
              <a:ext cx="1257300" cy="646331"/>
            </a:xfrm>
            <a:prstGeom prst="rect">
              <a:avLst/>
            </a:prstGeom>
          </p:spPr>
          <p:txBody>
            <a:bodyPr wrap="square">
              <a:spAutoFit/>
            </a:bodyPr>
            <a:lstStyle/>
            <a:p>
              <a:r>
                <a:rPr lang="en-US" sz="1200" dirty="0">
                  <a:solidFill>
                    <a:schemeClr val="accent4"/>
                  </a:solidFill>
                </a:rPr>
                <a:t>Compile binary assets (if applicable)</a:t>
              </a:r>
            </a:p>
          </p:txBody>
        </p:sp>
      </p:grpSp>
      <p:grpSp>
        <p:nvGrpSpPr>
          <p:cNvPr id="48" name="Group 47"/>
          <p:cNvGrpSpPr/>
          <p:nvPr/>
        </p:nvGrpSpPr>
        <p:grpSpPr>
          <a:xfrm>
            <a:off x="7630575" y="1879681"/>
            <a:ext cx="1257300" cy="977433"/>
            <a:chOff x="5576984" y="1879680"/>
            <a:chExt cx="1257300" cy="977433"/>
          </a:xfrm>
        </p:grpSpPr>
        <p:sp>
          <p:nvSpPr>
            <p:cNvPr id="17" name="TextBox 16"/>
            <p:cNvSpPr txBox="1"/>
            <p:nvPr/>
          </p:nvSpPr>
          <p:spPr>
            <a:xfrm>
              <a:off x="5576984" y="1879680"/>
              <a:ext cx="825867" cy="400110"/>
            </a:xfrm>
            <a:prstGeom prst="rect">
              <a:avLst/>
            </a:prstGeom>
            <a:noFill/>
          </p:spPr>
          <p:txBody>
            <a:bodyPr wrap="none" rtlCol="0">
              <a:spAutoFit/>
            </a:bodyPr>
            <a:lstStyle/>
            <a:p>
              <a:r>
                <a:rPr lang="en-US" sz="2000" dirty="0">
                  <a:solidFill>
                    <a:schemeClr val="accent5"/>
                  </a:solidFill>
                  <a:latin typeface="+mj-lt"/>
                </a:rPr>
                <a:t>Copy</a:t>
              </a:r>
            </a:p>
          </p:txBody>
        </p:sp>
        <p:sp>
          <p:nvSpPr>
            <p:cNvPr id="18" name="Rectangle 17"/>
            <p:cNvSpPr/>
            <p:nvPr/>
          </p:nvSpPr>
          <p:spPr>
            <a:xfrm>
              <a:off x="5576984" y="2210782"/>
              <a:ext cx="1257300" cy="646331"/>
            </a:xfrm>
            <a:prstGeom prst="rect">
              <a:avLst/>
            </a:prstGeom>
          </p:spPr>
          <p:txBody>
            <a:bodyPr wrap="square">
              <a:spAutoFit/>
            </a:bodyPr>
            <a:lstStyle/>
            <a:p>
              <a:r>
                <a:rPr lang="en-US" sz="1200" dirty="0">
                  <a:solidFill>
                    <a:schemeClr val="accent4"/>
                  </a:solidFill>
                </a:rPr>
                <a:t>Deploy assets to </a:t>
              </a:r>
              <a:r>
                <a:rPr lang="en-US" sz="1200" dirty="0" err="1">
                  <a:solidFill>
                    <a:schemeClr val="accent4"/>
                  </a:solidFill>
                  <a:latin typeface="Consolas" panose="020B0609020204030204" pitchFamily="49" charset="0"/>
                  <a:cs typeface="Consolas" panose="020B0609020204030204" pitchFamily="49" charset="0"/>
                </a:rPr>
                <a:t>wwwroot</a:t>
              </a:r>
              <a:r>
                <a:rPr lang="en-US" sz="1200" dirty="0">
                  <a:solidFill>
                    <a:schemeClr val="accent4"/>
                  </a:solidFill>
                </a:rPr>
                <a:t> directory</a:t>
              </a:r>
            </a:p>
          </p:txBody>
        </p:sp>
      </p:grpSp>
      <p:grpSp>
        <p:nvGrpSpPr>
          <p:cNvPr id="44" name="Group 43"/>
          <p:cNvGrpSpPr/>
          <p:nvPr/>
        </p:nvGrpSpPr>
        <p:grpSpPr>
          <a:xfrm>
            <a:off x="3861773" y="4423350"/>
            <a:ext cx="3281689" cy="1652682"/>
            <a:chOff x="3842724" y="4781490"/>
            <a:chExt cx="3281689" cy="1652682"/>
          </a:xfrm>
        </p:grpSpPr>
        <p:sp>
          <p:nvSpPr>
            <p:cNvPr id="21" name="TextBox 20"/>
            <p:cNvSpPr txBox="1"/>
            <p:nvPr/>
          </p:nvSpPr>
          <p:spPr>
            <a:xfrm>
              <a:off x="3842726" y="4781490"/>
              <a:ext cx="1074333" cy="400110"/>
            </a:xfrm>
            <a:prstGeom prst="rect">
              <a:avLst/>
            </a:prstGeom>
            <a:noFill/>
          </p:spPr>
          <p:txBody>
            <a:bodyPr wrap="none" rtlCol="0">
              <a:spAutoFit/>
            </a:bodyPr>
            <a:lstStyle/>
            <a:p>
              <a:r>
                <a:rPr lang="en-US" sz="2000" dirty="0">
                  <a:solidFill>
                    <a:schemeClr val="accent1"/>
                  </a:solidFill>
                  <a:latin typeface="+mj-lt"/>
                </a:rPr>
                <a:t>.</a:t>
              </a:r>
              <a:r>
                <a:rPr lang="en-US" sz="2000" dirty="0" err="1">
                  <a:solidFill>
                    <a:schemeClr val="accent1"/>
                  </a:solidFill>
                  <a:latin typeface="+mj-lt"/>
                </a:rPr>
                <a:t>ini</a:t>
              </a:r>
              <a:r>
                <a:rPr lang="en-US" sz="2000" dirty="0">
                  <a:solidFill>
                    <a:schemeClr val="accent1"/>
                  </a:solidFill>
                  <a:latin typeface="+mj-lt"/>
                </a:rPr>
                <a:t> File</a:t>
              </a:r>
            </a:p>
          </p:txBody>
        </p:sp>
        <p:sp>
          <p:nvSpPr>
            <p:cNvPr id="26" name="Rectangle 25"/>
            <p:cNvSpPr/>
            <p:nvPr/>
          </p:nvSpPr>
          <p:spPr>
            <a:xfrm>
              <a:off x="3842724" y="5156899"/>
              <a:ext cx="3281689" cy="1277273"/>
            </a:xfrm>
            <a:prstGeom prst="rect">
              <a:avLst/>
            </a:prstGeom>
          </p:spPr>
          <p:txBody>
            <a:bodyPr wrap="square">
              <a:spAutoFit/>
            </a:bodyPr>
            <a:lstStyle/>
            <a:p>
              <a:r>
                <a:rPr lang="en-US" sz="1100" dirty="0">
                  <a:solidFill>
                    <a:schemeClr val="accent4"/>
                  </a:solidFill>
                  <a:latin typeface="Consolas" panose="020B0609020204030204" pitchFamily="49" charset="0"/>
                  <a:cs typeface="Consolas" panose="020B0609020204030204" pitchFamily="49" charset="0"/>
                </a:rPr>
                <a:t>SCM_BUILD_ARGS</a:t>
              </a:r>
            </a:p>
            <a:p>
              <a:r>
                <a:rPr lang="en-US" sz="1100" dirty="0">
                  <a:solidFill>
                    <a:schemeClr val="accent4"/>
                  </a:solidFill>
                  <a:latin typeface="Consolas" panose="020B0609020204030204" pitchFamily="49" charset="0"/>
                  <a:cs typeface="Consolas" panose="020B0609020204030204" pitchFamily="49" charset="0"/>
                </a:rPr>
                <a:t>SCM_SCRIPT_GENERATOR_ARGS</a:t>
              </a:r>
            </a:p>
            <a:p>
              <a:r>
                <a:rPr lang="en-US" sz="1100" dirty="0">
                  <a:solidFill>
                    <a:schemeClr val="accent4"/>
                  </a:solidFill>
                  <a:latin typeface="Consolas" panose="020B0609020204030204" pitchFamily="49" charset="0"/>
                  <a:cs typeface="Consolas" panose="020B0609020204030204" pitchFamily="49" charset="0"/>
                </a:rPr>
                <a:t>SCM_DISABLE_SUBMODULES</a:t>
              </a:r>
            </a:p>
            <a:p>
              <a:r>
                <a:rPr lang="en-US" sz="1100" dirty="0">
                  <a:solidFill>
                    <a:schemeClr val="accent4"/>
                  </a:solidFill>
                  <a:latin typeface="Consolas" panose="020B0609020204030204" pitchFamily="49" charset="0"/>
                  <a:cs typeface="Consolas" panose="020B0609020204030204" pitchFamily="49" charset="0"/>
                </a:rPr>
                <a:t>SCM_USE_SHALLOW_CLONE</a:t>
              </a:r>
            </a:p>
            <a:p>
              <a:r>
                <a:rPr lang="en-US" sz="1100" dirty="0">
                  <a:solidFill>
                    <a:schemeClr val="accent4"/>
                  </a:solidFill>
                  <a:latin typeface="Consolas" panose="020B0609020204030204" pitchFamily="49" charset="0"/>
                  <a:cs typeface="Consolas" panose="020B0609020204030204" pitchFamily="49" charset="0"/>
                </a:rPr>
                <a:t>SCM_POST_DEPLOYMENT_ACTIONS_PATH</a:t>
              </a:r>
            </a:p>
            <a:p>
              <a:r>
                <a:rPr lang="en-US" sz="1100" dirty="0">
                  <a:solidFill>
                    <a:schemeClr val="accent4"/>
                  </a:solidFill>
                  <a:latin typeface="Consolas" panose="020B0609020204030204" pitchFamily="49" charset="0"/>
                  <a:cs typeface="Consolas" panose="020B0609020204030204" pitchFamily="49" charset="0"/>
                </a:rPr>
                <a:t>DIAGNOSTICS_*</a:t>
              </a:r>
            </a:p>
            <a:p>
              <a:r>
                <a:rPr lang="en-US" sz="1100" dirty="0">
                  <a:solidFill>
                    <a:schemeClr val="accent4"/>
                  </a:solidFill>
                  <a:latin typeface="Consolas" panose="020B0609020204030204" pitchFamily="49" charset="0"/>
                  <a:cs typeface="Consolas" panose="020B0609020204030204" pitchFamily="49" charset="0"/>
                </a:rPr>
                <a:t>...</a:t>
              </a:r>
            </a:p>
          </p:txBody>
        </p:sp>
      </p:grpSp>
      <p:grpSp>
        <p:nvGrpSpPr>
          <p:cNvPr id="56" name="Group 55"/>
          <p:cNvGrpSpPr/>
          <p:nvPr/>
        </p:nvGrpSpPr>
        <p:grpSpPr>
          <a:xfrm>
            <a:off x="10580612" y="4433488"/>
            <a:ext cx="1045066" cy="587340"/>
            <a:chOff x="7855770" y="4781490"/>
            <a:chExt cx="1045066" cy="587340"/>
          </a:xfrm>
        </p:grpSpPr>
        <p:sp>
          <p:nvSpPr>
            <p:cNvPr id="28" name="TextBox 27"/>
            <p:cNvSpPr txBox="1"/>
            <p:nvPr/>
          </p:nvSpPr>
          <p:spPr>
            <a:xfrm>
              <a:off x="7855770" y="4781490"/>
              <a:ext cx="857927" cy="400110"/>
            </a:xfrm>
            <a:prstGeom prst="rect">
              <a:avLst/>
            </a:prstGeom>
            <a:noFill/>
          </p:spPr>
          <p:txBody>
            <a:bodyPr wrap="none" rtlCol="0">
              <a:spAutoFit/>
            </a:bodyPr>
            <a:lstStyle/>
            <a:p>
              <a:r>
                <a:rPr lang="en-US" sz="2000" dirty="0">
                  <a:solidFill>
                    <a:schemeClr val="tx2"/>
                  </a:solidFill>
                  <a:latin typeface="+mj-lt"/>
                </a:rPr>
                <a:t>Hook</a:t>
              </a:r>
            </a:p>
          </p:txBody>
        </p:sp>
        <p:sp>
          <p:nvSpPr>
            <p:cNvPr id="30" name="Rectangle 29"/>
            <p:cNvSpPr/>
            <p:nvPr/>
          </p:nvSpPr>
          <p:spPr>
            <a:xfrm>
              <a:off x="7855770" y="5091831"/>
              <a:ext cx="1045066" cy="276999"/>
            </a:xfrm>
            <a:prstGeom prst="rect">
              <a:avLst/>
            </a:prstGeom>
          </p:spPr>
          <p:txBody>
            <a:bodyPr wrap="square">
              <a:spAutoFit/>
            </a:bodyPr>
            <a:lstStyle/>
            <a:p>
              <a:endParaRPr lang="en-US" sz="1200" dirty="0">
                <a:solidFill>
                  <a:schemeClr val="accent4"/>
                </a:solidFill>
              </a:endParaRPr>
            </a:p>
          </p:txBody>
        </p:sp>
      </p:grpSp>
      <p:grpSp>
        <p:nvGrpSpPr>
          <p:cNvPr id="52" name="Group 51"/>
          <p:cNvGrpSpPr/>
          <p:nvPr/>
        </p:nvGrpSpPr>
        <p:grpSpPr>
          <a:xfrm>
            <a:off x="6804660" y="4423351"/>
            <a:ext cx="2320004" cy="650289"/>
            <a:chOff x="6052030" y="4781490"/>
            <a:chExt cx="2320004" cy="650289"/>
          </a:xfrm>
        </p:grpSpPr>
        <p:sp>
          <p:nvSpPr>
            <p:cNvPr id="24" name="TextBox 23"/>
            <p:cNvSpPr txBox="1"/>
            <p:nvPr/>
          </p:nvSpPr>
          <p:spPr>
            <a:xfrm>
              <a:off x="6059790" y="4781490"/>
              <a:ext cx="1289135" cy="400110"/>
            </a:xfrm>
            <a:prstGeom prst="rect">
              <a:avLst/>
            </a:prstGeom>
            <a:noFill/>
          </p:spPr>
          <p:txBody>
            <a:bodyPr wrap="none" rtlCol="0">
              <a:spAutoFit/>
            </a:bodyPr>
            <a:lstStyle/>
            <a:p>
              <a:r>
                <a:rPr lang="en-US" sz="2000" dirty="0">
                  <a:solidFill>
                    <a:schemeClr val="accent6"/>
                  </a:solidFill>
                  <a:latin typeface="+mj-lt"/>
                </a:rPr>
                <a:t>.</a:t>
              </a:r>
              <a:r>
                <a:rPr lang="en-US" sz="2000" dirty="0" err="1">
                  <a:solidFill>
                    <a:schemeClr val="accent6"/>
                  </a:solidFill>
                  <a:latin typeface="+mj-lt"/>
                </a:rPr>
                <a:t>cmd</a:t>
              </a:r>
              <a:r>
                <a:rPr lang="en-US" sz="2000" dirty="0">
                  <a:solidFill>
                    <a:schemeClr val="accent6"/>
                  </a:solidFill>
                  <a:latin typeface="+mj-lt"/>
                </a:rPr>
                <a:t> File</a:t>
              </a:r>
            </a:p>
          </p:txBody>
        </p:sp>
        <p:sp>
          <p:nvSpPr>
            <p:cNvPr id="31" name="Rectangle 30"/>
            <p:cNvSpPr/>
            <p:nvPr/>
          </p:nvSpPr>
          <p:spPr>
            <a:xfrm>
              <a:off x="6052030" y="5170169"/>
              <a:ext cx="2320004" cy="261610"/>
            </a:xfrm>
            <a:prstGeom prst="rect">
              <a:avLst/>
            </a:prstGeom>
          </p:spPr>
          <p:txBody>
            <a:bodyPr wrap="square">
              <a:spAutoFit/>
            </a:bodyPr>
            <a:lstStyle/>
            <a:p>
              <a:r>
                <a:rPr lang="en-US" sz="1100" dirty="0">
                  <a:solidFill>
                    <a:schemeClr val="accent4"/>
                  </a:solidFill>
                  <a:latin typeface="Consolas" panose="020B0609020204030204" pitchFamily="49" charset="0"/>
                  <a:cs typeface="Consolas" panose="020B0609020204030204" pitchFamily="49" charset="0"/>
                </a:rPr>
                <a:t>azure site </a:t>
              </a:r>
              <a:r>
                <a:rPr lang="en-US" sz="1100" dirty="0" err="1">
                  <a:solidFill>
                    <a:schemeClr val="accent4"/>
                  </a:solidFill>
                  <a:latin typeface="Consolas" panose="020B0609020204030204" pitchFamily="49" charset="0"/>
                  <a:cs typeface="Consolas" panose="020B0609020204030204" pitchFamily="49" charset="0"/>
                </a:rPr>
                <a:t>deploymentscript</a:t>
              </a:r>
              <a:endParaRPr lang="en-US" sz="1100" dirty="0">
                <a:solidFill>
                  <a:schemeClr val="accent4"/>
                </a:solidFill>
                <a:latin typeface="Consolas" panose="020B0609020204030204" pitchFamily="49" charset="0"/>
                <a:cs typeface="Consolas" panose="020B0609020204030204" pitchFamily="49" charset="0"/>
              </a:endParaRPr>
            </a:p>
          </p:txBody>
        </p:sp>
      </p:grpSp>
      <p:grpSp>
        <p:nvGrpSpPr>
          <p:cNvPr id="60" name="Group 59"/>
          <p:cNvGrpSpPr/>
          <p:nvPr/>
        </p:nvGrpSpPr>
        <p:grpSpPr>
          <a:xfrm>
            <a:off x="10072992" y="1879681"/>
            <a:ext cx="1384946" cy="1162099"/>
            <a:chOff x="7477114" y="1879680"/>
            <a:chExt cx="1384946" cy="1162099"/>
          </a:xfrm>
        </p:grpSpPr>
        <p:sp>
          <p:nvSpPr>
            <p:cNvPr id="32" name="TextBox 31"/>
            <p:cNvSpPr txBox="1"/>
            <p:nvPr/>
          </p:nvSpPr>
          <p:spPr>
            <a:xfrm>
              <a:off x="7477114" y="1879680"/>
              <a:ext cx="779381" cy="400110"/>
            </a:xfrm>
            <a:prstGeom prst="rect">
              <a:avLst/>
            </a:prstGeom>
            <a:noFill/>
          </p:spPr>
          <p:txBody>
            <a:bodyPr wrap="none" rtlCol="0">
              <a:spAutoFit/>
            </a:bodyPr>
            <a:lstStyle/>
            <a:p>
              <a:r>
                <a:rPr lang="en-US" sz="2000" dirty="0">
                  <a:latin typeface="+mj-lt"/>
                </a:rPr>
                <a:t>Post</a:t>
              </a:r>
            </a:p>
          </p:txBody>
        </p:sp>
        <p:sp>
          <p:nvSpPr>
            <p:cNvPr id="33" name="Rectangle 32"/>
            <p:cNvSpPr/>
            <p:nvPr/>
          </p:nvSpPr>
          <p:spPr>
            <a:xfrm>
              <a:off x="7477114" y="2210782"/>
              <a:ext cx="1384946" cy="830997"/>
            </a:xfrm>
            <a:prstGeom prst="rect">
              <a:avLst/>
            </a:prstGeom>
          </p:spPr>
          <p:txBody>
            <a:bodyPr wrap="square">
              <a:spAutoFit/>
            </a:bodyPr>
            <a:lstStyle/>
            <a:p>
              <a:r>
                <a:rPr lang="en-US" sz="1200" dirty="0">
                  <a:solidFill>
                    <a:schemeClr val="accent4"/>
                  </a:solidFill>
                </a:rPr>
                <a:t>Execute action hook script after successful deployment</a:t>
              </a:r>
            </a:p>
          </p:txBody>
        </p:sp>
      </p:grpSp>
      <p:sp>
        <p:nvSpPr>
          <p:cNvPr id="7" name="Oval 6"/>
          <p:cNvSpPr/>
          <p:nvPr/>
        </p:nvSpPr>
        <p:spPr>
          <a:xfrm>
            <a:off x="1469777" y="3449561"/>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840210" y="3449561"/>
            <a:ext cx="180000" cy="180000"/>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44393" y="344956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3482818" y="3449561"/>
            <a:ext cx="180000" cy="180000"/>
          </a:xfrm>
          <a:prstGeom prst="ellipse">
            <a:avLst/>
          </a:prstGeom>
          <a:solidFill>
            <a:schemeClr val="accent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7126209" y="3449561"/>
            <a:ext cx="180000" cy="180000"/>
          </a:xfrm>
          <a:prstGeom prst="ellipse">
            <a:avLst/>
          </a:prstGeom>
          <a:solidFill>
            <a:schemeClr val="accent2"/>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6449954" y="3438059"/>
            <a:ext cx="180000" cy="180000"/>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9585878" y="3452436"/>
            <a:ext cx="180000" cy="180000"/>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10223962" y="345531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Straight Connector 44"/>
          <p:cNvCxnSpPr>
            <a:stCxn id="7" idx="0"/>
          </p:cNvCxnSpPr>
          <p:nvPr/>
        </p:nvCxnSpPr>
        <p:spPr>
          <a:xfrm flipV="1">
            <a:off x="1559777" y="3125411"/>
            <a:ext cx="0" cy="32415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a:stCxn id="36" idx="4"/>
            <a:endCxn id="11" idx="0"/>
          </p:cNvCxnSpPr>
          <p:nvPr/>
        </p:nvCxnSpPr>
        <p:spPr>
          <a:xfrm>
            <a:off x="930210" y="3629562"/>
            <a:ext cx="0" cy="24003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16" idx="4"/>
            <a:endCxn id="37" idx="0"/>
          </p:cNvCxnSpPr>
          <p:nvPr/>
        </p:nvCxnSpPr>
        <p:spPr>
          <a:xfrm>
            <a:off x="4234393" y="3125411"/>
            <a:ext cx="0" cy="32415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8" idx="4"/>
          </p:cNvCxnSpPr>
          <p:nvPr/>
        </p:nvCxnSpPr>
        <p:spPr>
          <a:xfrm>
            <a:off x="3572818" y="3629562"/>
            <a:ext cx="0" cy="240033"/>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19" idx="4"/>
            <a:endCxn id="39" idx="0"/>
          </p:cNvCxnSpPr>
          <p:nvPr/>
        </p:nvCxnSpPr>
        <p:spPr>
          <a:xfrm>
            <a:off x="7216209" y="3125411"/>
            <a:ext cx="0" cy="32415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6510926" y="3618060"/>
            <a:ext cx="0" cy="251535"/>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34" idx="4"/>
            <a:endCxn id="41" idx="0"/>
          </p:cNvCxnSpPr>
          <p:nvPr/>
        </p:nvCxnSpPr>
        <p:spPr>
          <a:xfrm>
            <a:off x="9675878" y="3125412"/>
            <a:ext cx="0" cy="32702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42" idx="4"/>
            <a:endCxn id="27" idx="0"/>
          </p:cNvCxnSpPr>
          <p:nvPr/>
        </p:nvCxnSpPr>
        <p:spPr>
          <a:xfrm>
            <a:off x="10313962" y="3635312"/>
            <a:ext cx="0" cy="234283"/>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2" name="Elbow Connector 61"/>
          <p:cNvCxnSpPr>
            <a:stCxn id="6" idx="0"/>
            <a:endCxn id="8" idx="1"/>
          </p:cNvCxnSpPr>
          <p:nvPr/>
        </p:nvCxnSpPr>
        <p:spPr>
          <a:xfrm rot="5400000" flipH="1" flipV="1">
            <a:off x="1552939" y="2086573"/>
            <a:ext cx="505676" cy="492000"/>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64" name="Elbow Connector 63"/>
          <p:cNvCxnSpPr>
            <a:stCxn id="16" idx="0"/>
            <a:endCxn id="14" idx="1"/>
          </p:cNvCxnSpPr>
          <p:nvPr/>
        </p:nvCxnSpPr>
        <p:spPr>
          <a:xfrm rot="5400000" flipH="1" flipV="1">
            <a:off x="4227555" y="2086573"/>
            <a:ext cx="505676" cy="49200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7" name="Elbow Connector 66"/>
          <p:cNvCxnSpPr>
            <a:stCxn id="19" idx="0"/>
            <a:endCxn id="17" idx="1"/>
          </p:cNvCxnSpPr>
          <p:nvPr/>
        </p:nvCxnSpPr>
        <p:spPr>
          <a:xfrm rot="5400000" flipH="1" flipV="1">
            <a:off x="7170554" y="2125390"/>
            <a:ext cx="505676" cy="414366"/>
          </a:xfrm>
          <a:prstGeom prst="bentConnector2">
            <a:avLst/>
          </a:prstGeom>
          <a:ln w="12700">
            <a:solidFill>
              <a:schemeClr val="accent5"/>
            </a:solidFill>
            <a:tailEnd type="oval"/>
          </a:ln>
        </p:spPr>
        <p:style>
          <a:lnRef idx="1">
            <a:schemeClr val="accent1"/>
          </a:lnRef>
          <a:fillRef idx="0">
            <a:schemeClr val="accent1"/>
          </a:fillRef>
          <a:effectRef idx="0">
            <a:schemeClr val="accent1"/>
          </a:effectRef>
          <a:fontRef idx="minor">
            <a:schemeClr val="tx1"/>
          </a:fontRef>
        </p:style>
      </p:cxnSp>
      <p:cxnSp>
        <p:nvCxnSpPr>
          <p:cNvPr id="69" name="Elbow Connector 68"/>
          <p:cNvCxnSpPr>
            <a:stCxn id="34" idx="0"/>
            <a:endCxn id="32" idx="1"/>
          </p:cNvCxnSpPr>
          <p:nvPr/>
        </p:nvCxnSpPr>
        <p:spPr>
          <a:xfrm rot="5400000" flipH="1" flipV="1">
            <a:off x="9621597" y="2134016"/>
            <a:ext cx="505676" cy="397114"/>
          </a:xfrm>
          <a:prstGeom prst="bentConnector2">
            <a:avLst/>
          </a:prstGeom>
          <a:ln w="12700">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71" name="Elbow Connector 70"/>
          <p:cNvCxnSpPr>
            <a:stCxn id="11" idx="4"/>
            <a:endCxn id="12" idx="1"/>
          </p:cNvCxnSpPr>
          <p:nvPr/>
        </p:nvCxnSpPr>
        <p:spPr>
          <a:xfrm rot="16200000" flipH="1">
            <a:off x="986145" y="4353659"/>
            <a:ext cx="191534" cy="303405"/>
          </a:xfrm>
          <a:prstGeom prst="bentConnector2">
            <a:avLst/>
          </a:prstGeom>
          <a:ln w="12700">
            <a:solidFill>
              <a:schemeClr val="bg1"/>
            </a:solidFill>
            <a:tailEnd type="oval"/>
          </a:ln>
        </p:spPr>
        <p:style>
          <a:lnRef idx="1">
            <a:schemeClr val="accent1"/>
          </a:lnRef>
          <a:fillRef idx="0">
            <a:schemeClr val="accent1"/>
          </a:fillRef>
          <a:effectRef idx="0">
            <a:schemeClr val="accent1"/>
          </a:effectRef>
          <a:fontRef idx="minor">
            <a:schemeClr val="tx1"/>
          </a:fontRef>
        </p:style>
      </p:cxnSp>
      <p:cxnSp>
        <p:nvCxnSpPr>
          <p:cNvPr id="73" name="Elbow Connector 72"/>
          <p:cNvCxnSpPr>
            <a:endCxn id="21" idx="1"/>
          </p:cNvCxnSpPr>
          <p:nvPr/>
        </p:nvCxnSpPr>
        <p:spPr>
          <a:xfrm rot="16200000" flipH="1">
            <a:off x="3610392" y="4372021"/>
            <a:ext cx="213811" cy="288956"/>
          </a:xfrm>
          <a:prstGeom prst="bentConnector2">
            <a:avLst/>
          </a:prstGeom>
          <a:ln w="12700">
            <a:solidFill>
              <a:schemeClr val="bg2"/>
            </a:solidFill>
            <a:tailEnd type="oval"/>
          </a:ln>
        </p:spPr>
        <p:style>
          <a:lnRef idx="1">
            <a:schemeClr val="accent1"/>
          </a:lnRef>
          <a:fillRef idx="0">
            <a:schemeClr val="accent1"/>
          </a:fillRef>
          <a:effectRef idx="0">
            <a:schemeClr val="accent1"/>
          </a:effectRef>
          <a:fontRef idx="minor">
            <a:schemeClr val="tx1"/>
          </a:fontRef>
        </p:style>
      </p:cxnSp>
      <p:cxnSp>
        <p:nvCxnSpPr>
          <p:cNvPr id="75" name="Elbow Connector 74"/>
          <p:cNvCxnSpPr/>
          <p:nvPr/>
        </p:nvCxnSpPr>
        <p:spPr>
          <a:xfrm rot="16200000" flipH="1">
            <a:off x="6540255" y="4380266"/>
            <a:ext cx="213811" cy="272466"/>
          </a:xfrm>
          <a:prstGeom prst="bentConnector2">
            <a:avLst/>
          </a:prstGeom>
          <a:ln w="12700">
            <a:solidFill>
              <a:schemeClr val="accent6"/>
            </a:solidFill>
            <a:tailEnd type="oval"/>
          </a:ln>
        </p:spPr>
        <p:style>
          <a:lnRef idx="1">
            <a:schemeClr val="accent1"/>
          </a:lnRef>
          <a:fillRef idx="0">
            <a:schemeClr val="accent1"/>
          </a:fillRef>
          <a:effectRef idx="0">
            <a:schemeClr val="accent1"/>
          </a:effectRef>
          <a:fontRef idx="minor">
            <a:schemeClr val="tx1"/>
          </a:fontRef>
        </p:style>
      </p:cxnSp>
      <p:cxnSp>
        <p:nvCxnSpPr>
          <p:cNvPr id="77" name="Elbow Connector 76"/>
          <p:cNvCxnSpPr>
            <a:stCxn id="27" idx="4"/>
            <a:endCxn id="28" idx="1"/>
          </p:cNvCxnSpPr>
          <p:nvPr/>
        </p:nvCxnSpPr>
        <p:spPr>
          <a:xfrm rot="16200000" flipH="1">
            <a:off x="10335314" y="4388243"/>
            <a:ext cx="223949" cy="26665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1289777" y="2585411"/>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p:cNvGrpSpPr/>
          <p:nvPr/>
        </p:nvGrpSpPr>
        <p:grpSpPr>
          <a:xfrm>
            <a:off x="3964393" y="2585411"/>
            <a:ext cx="540000" cy="540000"/>
            <a:chOff x="2667000" y="2585411"/>
            <a:chExt cx="540000" cy="540000"/>
          </a:xfrm>
        </p:grpSpPr>
        <p:sp>
          <p:nvSpPr>
            <p:cNvPr id="16" name="Oval 15"/>
            <p:cNvSpPr/>
            <p:nvPr/>
          </p:nvSpPr>
          <p:spPr>
            <a:xfrm>
              <a:off x="2667000" y="2585411"/>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a:spLocks noChangeAspect="1"/>
            </p:cNvSpPr>
            <p:nvPr/>
          </p:nvSpPr>
          <p:spPr>
            <a:xfrm>
              <a:off x="2703000" y="2617571"/>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p>
          </p:txBody>
        </p:sp>
      </p:grpSp>
      <p:sp>
        <p:nvSpPr>
          <p:cNvPr id="11" name="Oval 10"/>
          <p:cNvSpPr/>
          <p:nvPr/>
        </p:nvSpPr>
        <p:spPr>
          <a:xfrm>
            <a:off x="660210" y="3869594"/>
            <a:ext cx="540000" cy="54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3302821" y="3869594"/>
            <a:ext cx="540000" cy="540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6946209" y="2585411"/>
            <a:ext cx="540000" cy="54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6269954" y="3869594"/>
            <a:ext cx="540000" cy="540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10043962" y="3869594"/>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p:cNvGrpSpPr/>
          <p:nvPr/>
        </p:nvGrpSpPr>
        <p:grpSpPr>
          <a:xfrm>
            <a:off x="9405878" y="2576205"/>
            <a:ext cx="540000" cy="549207"/>
            <a:chOff x="6810000" y="2576204"/>
            <a:chExt cx="540000" cy="549207"/>
          </a:xfrm>
        </p:grpSpPr>
        <p:sp>
          <p:nvSpPr>
            <p:cNvPr id="34" name="Oval 33"/>
            <p:cNvSpPr/>
            <p:nvPr/>
          </p:nvSpPr>
          <p:spPr>
            <a:xfrm>
              <a:off x="6810000" y="2585411"/>
              <a:ext cx="540000" cy="54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p:cNvSpPr txBox="1">
              <a:spLocks noChangeAspect="1"/>
            </p:cNvSpPr>
            <p:nvPr/>
          </p:nvSpPr>
          <p:spPr>
            <a:xfrm>
              <a:off x="6864331" y="2576204"/>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endParaRPr lang="en-US" sz="3200" dirty="0">
                <a:solidFill>
                  <a:schemeClr val="bg1"/>
                </a:solidFill>
                <a:latin typeface="FontAwesome" pitchFamily="2" charset="0"/>
              </a:endParaRPr>
            </a:p>
          </p:txBody>
        </p:sp>
      </p:grpSp>
      <p:pic>
        <p:nvPicPr>
          <p:cNvPr id="79" name="Picture 14"/>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329286" y="2615593"/>
            <a:ext cx="470074" cy="4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10114375" y="3928253"/>
            <a:ext cx="399174" cy="373254"/>
          </a:xfrm>
          <a:prstGeom prst="rect">
            <a:avLst/>
          </a:prstGeom>
        </p:spPr>
      </p:pic>
      <p:pic>
        <p:nvPicPr>
          <p:cNvPr id="80" name="Picture 79"/>
          <p:cNvPicPr>
            <a:picLocks noChangeAspect="1"/>
          </p:cNvPicPr>
          <p:nvPr/>
        </p:nvPicPr>
        <p:blipFill>
          <a:blip r:embed="rId5">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777810" y="3984777"/>
            <a:ext cx="304800" cy="304800"/>
          </a:xfrm>
          <a:prstGeom prst="rect">
            <a:avLst/>
          </a:prstGeom>
        </p:spPr>
      </p:pic>
      <p:pic>
        <p:nvPicPr>
          <p:cNvPr id="87" name="Picture 20"/>
          <p:cNvPicPr>
            <a:picLocks noChangeAspect="1"/>
          </p:cNvPicPr>
          <p:nvPr/>
        </p:nvPicPr>
        <p:blipFill>
          <a:blip r:embed="rId6">
            <a:biLevel thresh="25000"/>
            <a:extLst>
              <a:ext uri="{28A0092B-C50C-407E-A947-70E740481C1C}">
                <a14:useLocalDpi xmlns:a14="http://schemas.microsoft.com/office/drawing/2010/main" val="0"/>
              </a:ext>
            </a:extLst>
          </a:blip>
          <a:srcRect/>
          <a:stretch>
            <a:fillRect/>
          </a:stretch>
        </p:blipFill>
        <p:spPr bwMode="auto">
          <a:xfrm>
            <a:off x="6379306" y="3960264"/>
            <a:ext cx="342622" cy="350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8" name="Picture 19"/>
          <p:cNvPicPr>
            <a:picLocks noChangeAspect="1"/>
          </p:cNvPicPr>
          <p:nvPr/>
        </p:nvPicPr>
        <p:blipFill>
          <a:blip r:embed="rId7">
            <a:biLevel thresh="25000"/>
            <a:extLst>
              <a:ext uri="{28A0092B-C50C-407E-A947-70E740481C1C}">
                <a14:useLocalDpi xmlns:a14="http://schemas.microsoft.com/office/drawing/2010/main" val="0"/>
              </a:ext>
            </a:extLst>
          </a:blip>
          <a:srcRect/>
          <a:stretch>
            <a:fillRect/>
          </a:stretch>
        </p:blipFill>
        <p:spPr bwMode="auto">
          <a:xfrm>
            <a:off x="3405569" y="3967358"/>
            <a:ext cx="334498" cy="35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9" name="Picture 14"/>
          <p:cNvPicPr>
            <a:picLocks noChangeAspect="1"/>
          </p:cNvPicPr>
          <p:nvPr/>
        </p:nvPicPr>
        <p:blipFill>
          <a:blip r:embed="rId8">
            <a:biLevel thresh="25000"/>
            <a:extLst>
              <a:ext uri="{28A0092B-C50C-407E-A947-70E740481C1C}">
                <a14:useLocalDpi xmlns:a14="http://schemas.microsoft.com/office/drawing/2010/main" val="0"/>
              </a:ext>
            </a:extLst>
          </a:blip>
          <a:srcRect/>
          <a:stretch>
            <a:fillRect/>
          </a:stretch>
        </p:blipFill>
        <p:spPr bwMode="auto">
          <a:xfrm>
            <a:off x="7062757" y="2655772"/>
            <a:ext cx="322144" cy="399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4" name="Rounded Rectangle 73"/>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Tree>
    <p:extLst>
      <p:ext uri="{BB962C8B-B14F-4D97-AF65-F5344CB8AC3E}">
        <p14:creationId xmlns:p14="http://schemas.microsoft.com/office/powerpoint/2010/main" val="14682621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US" dirty="0"/>
              <a:t>DEPLOYMENT</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r>
              <a:rPr lang="en-US" dirty="0"/>
              <a:t>workflow + settings</a:t>
            </a:r>
          </a:p>
        </p:txBody>
      </p:sp>
      <p:sp>
        <p:nvSpPr>
          <p:cNvPr id="7" name="Text Placeholder 4"/>
          <p:cNvSpPr txBox="1">
            <a:spLocks/>
          </p:cNvSpPr>
          <p:nvPr/>
        </p:nvSpPr>
        <p:spPr>
          <a:xfrm>
            <a:off x="2520279" y="1705666"/>
            <a:ext cx="8120112" cy="3988904"/>
          </a:xfrm>
          <a:prstGeom prst="rect">
            <a:avLst/>
          </a:prstGeom>
        </p:spPr>
        <p:txBody>
          <a:bodyPr vert="horz" wrap="square" lIns="91440" tIns="0" rIns="91440" bIns="0" numCol="1" spcCol="360000" rtlCol="0">
            <a:noAutofit/>
          </a:bodyPr>
          <a:lstStyle>
            <a:lvl1pPr marL="0" indent="0" algn="l" defTabSz="914400" rtl="0" eaLnBrk="1" latinLnBrk="0" hangingPunct="1">
              <a:lnSpc>
                <a:spcPct val="100000"/>
              </a:lnSpc>
              <a:spcBef>
                <a:spcPts val="600"/>
              </a:spcBef>
              <a:spcAft>
                <a:spcPts val="600"/>
              </a:spcAft>
              <a:buFont typeface="Arial" pitchFamily="34" charset="0"/>
              <a:buNone/>
              <a:defRPr sz="1800" kern="1200">
                <a:solidFill>
                  <a:schemeClr val="accent4"/>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400" dirty="0" smtClean="0">
                <a:latin typeface="Consolas" panose="020B0609020204030204" pitchFamily="49" charset="0"/>
                <a:cs typeface="Consolas" panose="020B0609020204030204" pitchFamily="49" charset="0"/>
              </a:rPr>
              <a:t>echo </a:t>
            </a:r>
            <a:r>
              <a:rPr lang="en-US" sz="1400" dirty="0">
                <a:latin typeface="Consolas" panose="020B0609020204030204" pitchFamily="49" charset="0"/>
                <a:cs typeface="Consolas" panose="020B0609020204030204" pitchFamily="49" charset="0"/>
              </a:rPr>
              <a:t>Building test </a:t>
            </a:r>
            <a:r>
              <a:rPr lang="en-US" sz="1400" dirty="0" smtClean="0">
                <a:latin typeface="Consolas" panose="020B0609020204030204" pitchFamily="49" charset="0"/>
                <a:cs typeface="Consolas" panose="020B0609020204030204" pitchFamily="49" charset="0"/>
              </a:rPr>
              <a:t>project</a:t>
            </a:r>
          </a:p>
          <a:p>
            <a:r>
              <a:rPr lang="en-US" sz="1400" dirty="0" smtClean="0">
                <a:latin typeface="Consolas" panose="020B0609020204030204" pitchFamily="49" charset="0"/>
                <a:cs typeface="Consolas" panose="020B0609020204030204" pitchFamily="49" charset="0"/>
              </a:rPr>
              <a:t>"%</a:t>
            </a:r>
            <a:r>
              <a:rPr lang="en-US" sz="1400" dirty="0">
                <a:latin typeface="Consolas" panose="020B0609020204030204" pitchFamily="49" charset="0"/>
                <a:cs typeface="Consolas" panose="020B0609020204030204" pitchFamily="49" charset="0"/>
              </a:rPr>
              <a:t>MSBUILD_PATH%" "%DEPLOYMENT_SOURCE%\</a:t>
            </a:r>
            <a:r>
              <a:rPr lang="en-US" sz="1400" dirty="0" smtClean="0">
                <a:latin typeface="Consolas" panose="020B0609020204030204" pitchFamily="49" charset="0"/>
                <a:cs typeface="Consolas" panose="020B0609020204030204" pitchFamily="49" charset="0"/>
              </a:rPr>
              <a:t>source\Tests\</a:t>
            </a:r>
            <a:r>
              <a:rPr lang="en-US" sz="1400" dirty="0" err="1" smtClean="0">
                <a:latin typeface="Consolas" panose="020B0609020204030204" pitchFamily="49" charset="0"/>
                <a:cs typeface="Consolas" panose="020B0609020204030204" pitchFamily="49" charset="0"/>
              </a:rPr>
              <a:t>Tests.csproj</a:t>
            </a:r>
            <a:r>
              <a:rPr lang="en-US" sz="1400" dirty="0" smtClean="0">
                <a:latin typeface="Consolas" panose="020B0609020204030204" pitchFamily="49" charset="0"/>
                <a:cs typeface="Consolas" panose="020B0609020204030204" pitchFamily="49" charset="0"/>
              </a:rPr>
              <a:t>“</a:t>
            </a:r>
          </a:p>
          <a:p>
            <a:r>
              <a:rPr lang="en-US" sz="1400" dirty="0" smtClean="0">
                <a:latin typeface="Consolas" panose="020B0609020204030204" pitchFamily="49" charset="0"/>
                <a:cs typeface="Consolas" panose="020B0609020204030204" pitchFamily="49" charset="0"/>
              </a:rPr>
              <a:t>IF </a:t>
            </a:r>
            <a:r>
              <a:rPr lang="en-US" sz="1400" dirty="0">
                <a:latin typeface="Consolas" panose="020B0609020204030204" pitchFamily="49" charset="0"/>
                <a:cs typeface="Consolas" panose="020B0609020204030204" pitchFamily="49" charset="0"/>
              </a:rPr>
              <a:t>!ERRORLEVEL! NEQ 0 </a:t>
            </a:r>
            <a:r>
              <a:rPr lang="en-US" sz="1400" dirty="0" err="1">
                <a:latin typeface="Consolas" panose="020B0609020204030204" pitchFamily="49" charset="0"/>
                <a:cs typeface="Consolas" panose="020B0609020204030204" pitchFamily="49" charset="0"/>
              </a:rPr>
              <a:t>goto</a:t>
            </a:r>
            <a:r>
              <a:rPr lang="en-US" sz="1400" dirty="0">
                <a:latin typeface="Consolas" panose="020B0609020204030204" pitchFamily="49" charset="0"/>
                <a:cs typeface="Consolas" panose="020B0609020204030204" pitchFamily="49" charset="0"/>
              </a:rPr>
              <a:t> error</a:t>
            </a:r>
          </a:p>
          <a:p>
            <a:endParaRPr lang="en-US" sz="1400" dirty="0" smtClean="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echo </a:t>
            </a:r>
            <a:r>
              <a:rPr lang="en-US" sz="1400" dirty="0">
                <a:latin typeface="Consolas" panose="020B0609020204030204" pitchFamily="49" charset="0"/>
                <a:cs typeface="Consolas" panose="020B0609020204030204" pitchFamily="49" charset="0"/>
              </a:rPr>
              <a:t>Running </a:t>
            </a:r>
            <a:r>
              <a:rPr lang="en-US" sz="1400" dirty="0" smtClean="0">
                <a:latin typeface="Consolas" panose="020B0609020204030204" pitchFamily="49" charset="0"/>
                <a:cs typeface="Consolas" panose="020B0609020204030204" pitchFamily="49" charset="0"/>
              </a:rPr>
              <a:t>tests</a:t>
            </a:r>
          </a:p>
          <a:p>
            <a:r>
              <a:rPr lang="en-US" sz="1400" dirty="0" smtClean="0">
                <a:latin typeface="Consolas" panose="020B0609020204030204" pitchFamily="49" charset="0"/>
                <a:cs typeface="Consolas" panose="020B0609020204030204" pitchFamily="49" charset="0"/>
              </a:rPr>
              <a:t>cd </a:t>
            </a:r>
            <a:r>
              <a:rPr lang="en-US" sz="1400" dirty="0">
                <a:latin typeface="Consolas" panose="020B0609020204030204" pitchFamily="49" charset="0"/>
                <a:cs typeface="Consolas" panose="020B0609020204030204" pitchFamily="49" charset="0"/>
              </a:rPr>
              <a:t>%DEPLOYMENT_SOURCE%\packages\</a:t>
            </a:r>
            <a:r>
              <a:rPr lang="en-US" sz="1400" dirty="0" err="1">
                <a:latin typeface="Consolas" panose="020B0609020204030204" pitchFamily="49" charset="0"/>
                <a:cs typeface="Consolas" panose="020B0609020204030204" pitchFamily="49" charset="0"/>
              </a:rPr>
              <a:t>xunit.runners</a:t>
            </a:r>
            <a:r>
              <a:rPr lang="en-US" sz="1400" dirty="0">
                <a:latin typeface="Consolas" panose="020B0609020204030204" pitchFamily="49" charset="0"/>
                <a:cs typeface="Consolas" panose="020B0609020204030204" pitchFamily="49" charset="0"/>
              </a:rPr>
              <a:t>*\</a:t>
            </a:r>
            <a:r>
              <a:rPr lang="en-US" sz="1400" dirty="0" smtClean="0">
                <a:latin typeface="Consolas" panose="020B0609020204030204" pitchFamily="49" charset="0"/>
                <a:cs typeface="Consolas" panose="020B0609020204030204" pitchFamily="49" charset="0"/>
              </a:rPr>
              <a:t>tools</a:t>
            </a:r>
          </a:p>
          <a:p>
            <a:r>
              <a:rPr lang="en-US" sz="1400" dirty="0" smtClean="0">
                <a:latin typeface="Consolas" panose="020B0609020204030204" pitchFamily="49" charset="0"/>
                <a:cs typeface="Consolas" panose="020B0609020204030204" pitchFamily="49" charset="0"/>
              </a:rPr>
              <a:t>xunit.console.clr4 </a:t>
            </a:r>
            <a:r>
              <a:rPr lang="en-US" sz="1400" dirty="0">
                <a:latin typeface="Consolas" panose="020B0609020204030204" pitchFamily="49" charset="0"/>
                <a:cs typeface="Consolas" panose="020B0609020204030204" pitchFamily="49" charset="0"/>
              </a:rPr>
              <a:t>..\..\..\</a:t>
            </a:r>
            <a:r>
              <a:rPr lang="en-US" sz="1400" dirty="0" smtClean="0">
                <a:latin typeface="Consolas" panose="020B0609020204030204" pitchFamily="49" charset="0"/>
                <a:cs typeface="Consolas" panose="020B0609020204030204" pitchFamily="49" charset="0"/>
              </a:rPr>
              <a:t>source\Tests\bin\Debug\Tests.dll</a:t>
            </a:r>
          </a:p>
          <a:p>
            <a:endParaRPr lang="en-US" sz="1400" dirty="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IF </a:t>
            </a:r>
            <a:r>
              <a:rPr lang="en-US" sz="1400" dirty="0">
                <a:latin typeface="Consolas" panose="020B0609020204030204" pitchFamily="49" charset="0"/>
                <a:cs typeface="Consolas" panose="020B0609020204030204" pitchFamily="49" charset="0"/>
              </a:rPr>
              <a:t>!ERRORLEVEL! NEQ 0 </a:t>
            </a:r>
            <a:r>
              <a:rPr lang="en-US" sz="1400" dirty="0" err="1">
                <a:latin typeface="Consolas" panose="020B0609020204030204" pitchFamily="49" charset="0"/>
                <a:cs typeface="Consolas" panose="020B0609020204030204" pitchFamily="49" charset="0"/>
              </a:rPr>
              <a:t>goto</a:t>
            </a:r>
            <a:r>
              <a:rPr lang="en-US" sz="1400" dirty="0">
                <a:latin typeface="Consolas" panose="020B0609020204030204" pitchFamily="49" charset="0"/>
                <a:cs typeface="Consolas" panose="020B0609020204030204" pitchFamily="49" charset="0"/>
              </a:rPr>
              <a:t> </a:t>
            </a:r>
            <a:r>
              <a:rPr lang="en-US" sz="1400" dirty="0" smtClean="0">
                <a:latin typeface="Consolas" panose="020B0609020204030204" pitchFamily="49" charset="0"/>
                <a:cs typeface="Consolas" panose="020B0609020204030204" pitchFamily="49" charset="0"/>
              </a:rPr>
              <a:t>error</a:t>
            </a:r>
          </a:p>
          <a:p>
            <a:r>
              <a:rPr lang="en-US" sz="1400" dirty="0" smtClean="0">
                <a:latin typeface="Consolas" panose="020B0609020204030204" pitchFamily="49" charset="0"/>
                <a:cs typeface="Consolas" panose="020B0609020204030204" pitchFamily="49" charset="0"/>
              </a:rPr>
              <a:t>----</a:t>
            </a:r>
          </a:p>
          <a:p>
            <a:r>
              <a:rPr lang="en-US" sz="1400" dirty="0" smtClean="0">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3. </a:t>
            </a:r>
            <a:r>
              <a:rPr lang="en-US" sz="1400" dirty="0" err="1">
                <a:latin typeface="Consolas" panose="020B0609020204030204" pitchFamily="49" charset="0"/>
                <a:cs typeface="Consolas" panose="020B0609020204030204" pitchFamily="49" charset="0"/>
              </a:rPr>
              <a:t>KuduSync</a:t>
            </a:r>
            <a:endParaRPr lang="en-US" sz="1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3941972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en-US" dirty="0" smtClean="0"/>
              <a:t>DEBUGGING</a:t>
            </a:r>
            <a:endParaRPr lang="en-US" b="1" dirty="0">
              <a:solidFill>
                <a:schemeClr val="tx1"/>
              </a:solidFill>
              <a:latin typeface="Novecento sans wide Book" panose="00000405000000000000" pitchFamily="50" charset="0"/>
            </a:endParaRPr>
          </a:p>
        </p:txBody>
      </p:sp>
      <p:sp>
        <p:nvSpPr>
          <p:cNvPr id="7" name="Text Placeholder 6"/>
          <p:cNvSpPr>
            <a:spLocks noGrp="1"/>
          </p:cNvSpPr>
          <p:nvPr>
            <p:ph type="body" sz="quarter" idx="10"/>
          </p:nvPr>
        </p:nvSpPr>
        <p:spPr/>
        <p:txBody>
          <a:bodyPr>
            <a:noAutofit/>
          </a:bodyPr>
          <a:lstStyle/>
          <a:p>
            <a:r>
              <a:rPr lang="en-US" dirty="0"/>
              <a:t>*.scm</a:t>
            </a:r>
            <a:r>
              <a:rPr lang="en-US" dirty="0" smtClean="0"/>
              <a:t>.azurewebsites.net</a:t>
            </a:r>
            <a:endParaRPr lang="en-US" dirty="0"/>
          </a:p>
        </p:txBody>
      </p:sp>
      <p:grpSp>
        <p:nvGrpSpPr>
          <p:cNvPr id="15" name="Group 14"/>
          <p:cNvGrpSpPr/>
          <p:nvPr/>
        </p:nvGrpSpPr>
        <p:grpSpPr>
          <a:xfrm>
            <a:off x="9283644" y="1919738"/>
            <a:ext cx="1845185" cy="3367531"/>
            <a:chOff x="9283644" y="1919738"/>
            <a:chExt cx="1845185" cy="3367531"/>
          </a:xfrm>
        </p:grpSpPr>
        <p:grpSp>
          <p:nvGrpSpPr>
            <p:cNvPr id="14" name="Group 13"/>
            <p:cNvGrpSpPr/>
            <p:nvPr/>
          </p:nvGrpSpPr>
          <p:grpSpPr>
            <a:xfrm>
              <a:off x="9283644" y="3629025"/>
              <a:ext cx="1845185" cy="1658244"/>
              <a:chOff x="6917815" y="3629025"/>
              <a:chExt cx="1845185" cy="1658244"/>
            </a:xfrm>
          </p:grpSpPr>
          <p:sp>
            <p:nvSpPr>
              <p:cNvPr id="17" name="TextBox 16"/>
              <p:cNvSpPr txBox="1"/>
              <p:nvPr/>
            </p:nvSpPr>
            <p:spPr>
              <a:xfrm>
                <a:off x="6917815" y="3629025"/>
                <a:ext cx="1845185" cy="400110"/>
              </a:xfrm>
              <a:prstGeom prst="rect">
                <a:avLst/>
              </a:prstGeom>
              <a:noFill/>
            </p:spPr>
            <p:txBody>
              <a:bodyPr wrap="square" rtlCol="0">
                <a:spAutoFit/>
              </a:bodyPr>
              <a:lstStyle/>
              <a:p>
                <a:pPr algn="ctr"/>
                <a:r>
                  <a:rPr lang="en-US" sz="2000" dirty="0">
                    <a:solidFill>
                      <a:schemeClr val="bg1"/>
                    </a:solidFill>
                    <a:latin typeface="+mj-lt"/>
                  </a:rPr>
                  <a:t>Extensions</a:t>
                </a:r>
              </a:p>
            </p:txBody>
          </p:sp>
          <p:cxnSp>
            <p:nvCxnSpPr>
              <p:cNvPr id="19" name="Straight Connector 18"/>
              <p:cNvCxnSpPr/>
              <p:nvPr/>
            </p:nvCxnSpPr>
            <p:spPr>
              <a:xfrm>
                <a:off x="6917815" y="4133851"/>
                <a:ext cx="184518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6917815" y="4210051"/>
                <a:ext cx="1845185" cy="1077218"/>
              </a:xfrm>
              <a:prstGeom prst="rect">
                <a:avLst/>
              </a:prstGeom>
              <a:noFill/>
            </p:spPr>
            <p:txBody>
              <a:bodyPr wrap="square" rtlCol="0">
                <a:spAutoFit/>
              </a:bodyPr>
              <a:lstStyle/>
              <a:p>
                <a:pPr algn="ctr"/>
                <a:r>
                  <a:rPr lang="en-US" sz="1600" dirty="0">
                    <a:solidFill>
                      <a:schemeClr val="bg1"/>
                    </a:solidFill>
                  </a:rPr>
                  <a:t>Administrative extensions in an Azure authorized space.</a:t>
                </a:r>
                <a:endParaRPr lang="en-US" sz="1600" dirty="0">
                  <a:solidFill>
                    <a:schemeClr val="bg1"/>
                  </a:solidFill>
                  <a:latin typeface="+mj-lt"/>
                </a:endParaRPr>
              </a:p>
            </p:txBody>
          </p:sp>
        </p:grpSp>
        <p:grpSp>
          <p:nvGrpSpPr>
            <p:cNvPr id="9" name="Group 8"/>
            <p:cNvGrpSpPr/>
            <p:nvPr/>
          </p:nvGrpSpPr>
          <p:grpSpPr>
            <a:xfrm>
              <a:off x="9439922" y="1919738"/>
              <a:ext cx="1532626" cy="1532626"/>
              <a:chOff x="7074094" y="1919738"/>
              <a:chExt cx="1532626" cy="1532626"/>
            </a:xfrm>
          </p:grpSpPr>
          <p:sp>
            <p:nvSpPr>
              <p:cNvPr id="16" name="Oval 15"/>
              <p:cNvSpPr/>
              <p:nvPr/>
            </p:nvSpPr>
            <p:spPr>
              <a:xfrm>
                <a:off x="7074094" y="1919738"/>
                <a:ext cx="1532626" cy="15326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a:spLocks noChangeAspect="1"/>
              </p:cNvSpPr>
              <p:nvPr/>
            </p:nvSpPr>
            <p:spPr>
              <a:xfrm>
                <a:off x="7344276" y="2106027"/>
                <a:ext cx="1143000" cy="1143000"/>
              </a:xfrm>
              <a:prstGeom prst="rect">
                <a:avLst/>
              </a:prstGeom>
              <a:noFill/>
            </p:spPr>
            <p:txBody>
              <a:bodyPr wrap="none" lIns="0" tIns="0" rIns="0" bIns="0" rtlCol="0" anchor="ctr" anchorCtr="0">
                <a:noAutofit/>
              </a:bodyPr>
              <a:lstStyle/>
              <a:p>
                <a:pPr algn="ctr"/>
                <a:r>
                  <a:rPr lang="en-US" sz="6600" dirty="0">
                    <a:solidFill>
                      <a:schemeClr val="bg1"/>
                    </a:solidFill>
                    <a:latin typeface="FontAwesome" pitchFamily="2" charset="0"/>
                  </a:rPr>
                  <a:t></a:t>
                </a:r>
              </a:p>
            </p:txBody>
          </p:sp>
        </p:grpSp>
      </p:grpSp>
      <p:grpSp>
        <p:nvGrpSpPr>
          <p:cNvPr id="37" name="Group 36"/>
          <p:cNvGrpSpPr/>
          <p:nvPr/>
        </p:nvGrpSpPr>
        <p:grpSpPr>
          <a:xfrm>
            <a:off x="609350" y="1919738"/>
            <a:ext cx="1845185" cy="3367531"/>
            <a:chOff x="609350" y="1919738"/>
            <a:chExt cx="1845185" cy="3367531"/>
          </a:xfrm>
        </p:grpSpPr>
        <p:grpSp>
          <p:nvGrpSpPr>
            <p:cNvPr id="11" name="Group 10"/>
            <p:cNvGrpSpPr/>
            <p:nvPr/>
          </p:nvGrpSpPr>
          <p:grpSpPr>
            <a:xfrm>
              <a:off x="609350" y="3629025"/>
              <a:ext cx="1845185" cy="1658244"/>
              <a:chOff x="377121" y="3629025"/>
              <a:chExt cx="1845185" cy="1658244"/>
            </a:xfrm>
          </p:grpSpPr>
          <p:sp>
            <p:nvSpPr>
              <p:cNvPr id="2" name="TextBox 1"/>
              <p:cNvSpPr txBox="1"/>
              <p:nvPr/>
            </p:nvSpPr>
            <p:spPr>
              <a:xfrm>
                <a:off x="388248" y="3629025"/>
                <a:ext cx="1822936" cy="400110"/>
              </a:xfrm>
              <a:prstGeom prst="rect">
                <a:avLst/>
              </a:prstGeom>
              <a:noFill/>
            </p:spPr>
            <p:txBody>
              <a:bodyPr wrap="none" rtlCol="0">
                <a:spAutoFit/>
              </a:bodyPr>
              <a:lstStyle/>
              <a:p>
                <a:pPr algn="ctr"/>
                <a:r>
                  <a:rPr lang="en-US" sz="2000" dirty="0">
                    <a:solidFill>
                      <a:schemeClr val="bg1"/>
                    </a:solidFill>
                    <a:latin typeface="+mj-lt"/>
                  </a:rPr>
                  <a:t>Environment</a:t>
                </a:r>
              </a:p>
            </p:txBody>
          </p:sp>
          <p:cxnSp>
            <p:nvCxnSpPr>
              <p:cNvPr id="6" name="Straight Connector 5"/>
              <p:cNvCxnSpPr/>
              <p:nvPr/>
            </p:nvCxnSpPr>
            <p:spPr>
              <a:xfrm>
                <a:off x="377121" y="4133851"/>
                <a:ext cx="184518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377121" y="4210051"/>
                <a:ext cx="1845185" cy="1077218"/>
              </a:xfrm>
              <a:prstGeom prst="rect">
                <a:avLst/>
              </a:prstGeom>
              <a:noFill/>
            </p:spPr>
            <p:txBody>
              <a:bodyPr wrap="square" rtlCol="0">
                <a:spAutoFit/>
              </a:bodyPr>
              <a:lstStyle/>
              <a:p>
                <a:pPr algn="ctr"/>
                <a:r>
                  <a:rPr lang="en-US" sz="1600" dirty="0">
                    <a:solidFill>
                      <a:schemeClr val="accent4"/>
                    </a:solidFill>
                  </a:rPr>
                  <a:t>Listing of useful configuration and environmental information.</a:t>
                </a:r>
                <a:endParaRPr lang="en-US" sz="1600" dirty="0">
                  <a:solidFill>
                    <a:schemeClr val="accent4"/>
                  </a:solidFill>
                  <a:latin typeface="+mj-lt"/>
                </a:endParaRPr>
              </a:p>
            </p:txBody>
          </p:sp>
        </p:grpSp>
        <p:grpSp>
          <p:nvGrpSpPr>
            <p:cNvPr id="3" name="Group 2"/>
            <p:cNvGrpSpPr/>
            <p:nvPr/>
          </p:nvGrpSpPr>
          <p:grpSpPr>
            <a:xfrm>
              <a:off x="765628" y="1919738"/>
              <a:ext cx="1532626" cy="1532626"/>
              <a:chOff x="533400" y="1919738"/>
              <a:chExt cx="1532626" cy="1532626"/>
            </a:xfrm>
          </p:grpSpPr>
          <p:sp>
            <p:nvSpPr>
              <p:cNvPr id="10" name="Oval 9"/>
              <p:cNvSpPr/>
              <p:nvPr/>
            </p:nvSpPr>
            <p:spPr>
              <a:xfrm>
                <a:off x="533400" y="1919738"/>
                <a:ext cx="1532626" cy="153262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a:spLocks noChangeAspect="1"/>
              </p:cNvSpPr>
              <p:nvPr/>
            </p:nvSpPr>
            <p:spPr>
              <a:xfrm>
                <a:off x="705165" y="2109536"/>
                <a:ext cx="1219200" cy="1219200"/>
              </a:xfrm>
              <a:prstGeom prst="rect">
                <a:avLst/>
              </a:prstGeom>
              <a:noFill/>
            </p:spPr>
            <p:txBody>
              <a:bodyPr wrap="none" lIns="0" tIns="0" rIns="0" bIns="0" rtlCol="0" anchor="ctr" anchorCtr="0">
                <a:noAutofit/>
              </a:bodyPr>
              <a:lstStyle/>
              <a:p>
                <a:pPr algn="ctr"/>
                <a:r>
                  <a:rPr lang="en-US" sz="6000" dirty="0">
                    <a:solidFill>
                      <a:schemeClr val="bg1"/>
                    </a:solidFill>
                    <a:latin typeface="FontAwesome" pitchFamily="2" charset="0"/>
                  </a:rPr>
                  <a:t></a:t>
                </a:r>
                <a:endParaRPr lang="ru-RU" sz="6600" dirty="0">
                  <a:solidFill>
                    <a:schemeClr val="bg1"/>
                  </a:solidFill>
                </a:endParaRPr>
              </a:p>
            </p:txBody>
          </p:sp>
        </p:grpSp>
      </p:grpSp>
      <p:grpSp>
        <p:nvGrpSpPr>
          <p:cNvPr id="36" name="Group 35"/>
          <p:cNvGrpSpPr/>
          <p:nvPr/>
        </p:nvGrpSpPr>
        <p:grpSpPr>
          <a:xfrm>
            <a:off x="3500781" y="1919738"/>
            <a:ext cx="1845185" cy="3367531"/>
            <a:chOff x="4081353" y="1919738"/>
            <a:chExt cx="1845185" cy="3367531"/>
          </a:xfrm>
        </p:grpSpPr>
        <p:grpSp>
          <p:nvGrpSpPr>
            <p:cNvPr id="12" name="Group 11"/>
            <p:cNvGrpSpPr/>
            <p:nvPr/>
          </p:nvGrpSpPr>
          <p:grpSpPr>
            <a:xfrm>
              <a:off x="4081353" y="3629025"/>
              <a:ext cx="1845185" cy="1658244"/>
              <a:chOff x="2557352" y="3629025"/>
              <a:chExt cx="1845185" cy="1658244"/>
            </a:xfrm>
          </p:grpSpPr>
          <p:sp>
            <p:nvSpPr>
              <p:cNvPr id="22" name="TextBox 21"/>
              <p:cNvSpPr txBox="1"/>
              <p:nvPr/>
            </p:nvSpPr>
            <p:spPr>
              <a:xfrm>
                <a:off x="2557352" y="3629025"/>
                <a:ext cx="1845185" cy="400110"/>
              </a:xfrm>
              <a:prstGeom prst="rect">
                <a:avLst/>
              </a:prstGeom>
              <a:noFill/>
            </p:spPr>
            <p:txBody>
              <a:bodyPr wrap="square" rtlCol="0">
                <a:spAutoFit/>
              </a:bodyPr>
              <a:lstStyle/>
              <a:p>
                <a:pPr algn="ctr"/>
                <a:r>
                  <a:rPr lang="en-US" sz="2000" dirty="0">
                    <a:solidFill>
                      <a:schemeClr val="bg1"/>
                    </a:solidFill>
                    <a:latin typeface="+mj-lt"/>
                  </a:rPr>
                  <a:t>Console</a:t>
                </a:r>
              </a:p>
            </p:txBody>
          </p:sp>
          <p:cxnSp>
            <p:nvCxnSpPr>
              <p:cNvPr id="23" name="Straight Connector 22"/>
              <p:cNvCxnSpPr/>
              <p:nvPr/>
            </p:nvCxnSpPr>
            <p:spPr>
              <a:xfrm>
                <a:off x="2557352" y="4133851"/>
                <a:ext cx="184518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557352" y="4210051"/>
                <a:ext cx="1845185" cy="1077218"/>
              </a:xfrm>
              <a:prstGeom prst="rect">
                <a:avLst/>
              </a:prstGeom>
              <a:noFill/>
            </p:spPr>
            <p:txBody>
              <a:bodyPr wrap="square" rtlCol="0">
                <a:spAutoFit/>
              </a:bodyPr>
              <a:lstStyle/>
              <a:p>
                <a:pPr algn="ctr"/>
                <a:r>
                  <a:rPr lang="en-US" sz="1600" dirty="0">
                    <a:solidFill>
                      <a:schemeClr val="accent4"/>
                    </a:solidFill>
                  </a:rPr>
                  <a:t>Cmd.exe and PowerShell console on the remote machine.</a:t>
                </a:r>
                <a:endParaRPr lang="en-US" sz="1600" dirty="0">
                  <a:solidFill>
                    <a:schemeClr val="accent4"/>
                  </a:solidFill>
                  <a:latin typeface="+mj-lt"/>
                </a:endParaRPr>
              </a:p>
            </p:txBody>
          </p:sp>
        </p:grpSp>
        <p:grpSp>
          <p:nvGrpSpPr>
            <p:cNvPr id="4" name="Group 3"/>
            <p:cNvGrpSpPr/>
            <p:nvPr/>
          </p:nvGrpSpPr>
          <p:grpSpPr>
            <a:xfrm>
              <a:off x="4237631" y="1919738"/>
              <a:ext cx="1532626" cy="1532626"/>
              <a:chOff x="2713631" y="1919738"/>
              <a:chExt cx="1532626" cy="1532626"/>
            </a:xfrm>
          </p:grpSpPr>
          <p:sp>
            <p:nvSpPr>
              <p:cNvPr id="21" name="Oval 20"/>
              <p:cNvSpPr/>
              <p:nvPr/>
            </p:nvSpPr>
            <p:spPr>
              <a:xfrm>
                <a:off x="2713631" y="1919738"/>
                <a:ext cx="1532626" cy="153262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a:spLocks noChangeAspect="1"/>
              </p:cNvSpPr>
              <p:nvPr/>
            </p:nvSpPr>
            <p:spPr>
              <a:xfrm>
                <a:off x="2908444" y="2049380"/>
                <a:ext cx="1143000" cy="1143000"/>
              </a:xfrm>
              <a:prstGeom prst="rect">
                <a:avLst/>
              </a:prstGeom>
              <a:noFill/>
            </p:spPr>
            <p:txBody>
              <a:bodyPr wrap="none" lIns="0" tIns="0" rIns="0" bIns="0" rtlCol="0" anchor="ctr" anchorCtr="0">
                <a:noAutofit/>
              </a:bodyPr>
              <a:lstStyle/>
              <a:p>
                <a:pPr algn="ctr"/>
                <a:r>
                  <a:rPr lang="en-US" sz="6000" dirty="0">
                    <a:solidFill>
                      <a:schemeClr val="bg1"/>
                    </a:solidFill>
                    <a:latin typeface="FontAwesome" pitchFamily="2" charset="0"/>
                  </a:rPr>
                  <a:t></a:t>
                </a:r>
                <a:endParaRPr lang="en-US" sz="5400" dirty="0">
                  <a:solidFill>
                    <a:schemeClr val="bg1"/>
                  </a:solidFill>
                  <a:latin typeface="FontAwesome" pitchFamily="2" charset="0"/>
                </a:endParaRPr>
              </a:p>
            </p:txBody>
          </p:sp>
        </p:grpSp>
      </p:grpSp>
      <p:grpSp>
        <p:nvGrpSpPr>
          <p:cNvPr id="35" name="Group 34"/>
          <p:cNvGrpSpPr/>
          <p:nvPr/>
        </p:nvGrpSpPr>
        <p:grpSpPr>
          <a:xfrm>
            <a:off x="6392212" y="1919738"/>
            <a:ext cx="1845185" cy="3367531"/>
            <a:chOff x="6261584" y="1919738"/>
            <a:chExt cx="1845185" cy="3367531"/>
          </a:xfrm>
        </p:grpSpPr>
        <p:grpSp>
          <p:nvGrpSpPr>
            <p:cNvPr id="13" name="Group 12"/>
            <p:cNvGrpSpPr/>
            <p:nvPr/>
          </p:nvGrpSpPr>
          <p:grpSpPr>
            <a:xfrm>
              <a:off x="6261584" y="3629025"/>
              <a:ext cx="1845185" cy="1658244"/>
              <a:chOff x="4737583" y="3629025"/>
              <a:chExt cx="1845185" cy="1658244"/>
            </a:xfrm>
          </p:grpSpPr>
          <p:sp>
            <p:nvSpPr>
              <p:cNvPr id="28" name="TextBox 27"/>
              <p:cNvSpPr txBox="1"/>
              <p:nvPr/>
            </p:nvSpPr>
            <p:spPr>
              <a:xfrm>
                <a:off x="4737583" y="3629025"/>
                <a:ext cx="1845185" cy="400110"/>
              </a:xfrm>
              <a:prstGeom prst="rect">
                <a:avLst/>
              </a:prstGeom>
              <a:noFill/>
            </p:spPr>
            <p:txBody>
              <a:bodyPr wrap="square" rtlCol="0">
                <a:spAutoFit/>
              </a:bodyPr>
              <a:lstStyle/>
              <a:p>
                <a:pPr algn="ctr"/>
                <a:r>
                  <a:rPr lang="en-US" sz="2000" dirty="0" err="1">
                    <a:solidFill>
                      <a:schemeClr val="bg1"/>
                    </a:solidFill>
                    <a:latin typeface="+mj-lt"/>
                  </a:rPr>
                  <a:t>Api</a:t>
                </a:r>
                <a:endParaRPr lang="en-US" sz="2000" dirty="0">
                  <a:solidFill>
                    <a:schemeClr val="bg1"/>
                  </a:solidFill>
                  <a:latin typeface="+mj-lt"/>
                </a:endParaRPr>
              </a:p>
            </p:txBody>
          </p:sp>
          <p:cxnSp>
            <p:nvCxnSpPr>
              <p:cNvPr id="29" name="Straight Connector 28"/>
              <p:cNvCxnSpPr/>
              <p:nvPr/>
            </p:nvCxnSpPr>
            <p:spPr>
              <a:xfrm>
                <a:off x="4737583" y="4133851"/>
                <a:ext cx="184518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737583" y="4210051"/>
                <a:ext cx="1845185" cy="1077218"/>
              </a:xfrm>
              <a:prstGeom prst="rect">
                <a:avLst/>
              </a:prstGeom>
              <a:noFill/>
            </p:spPr>
            <p:txBody>
              <a:bodyPr wrap="square" rtlCol="0">
                <a:spAutoFit/>
              </a:bodyPr>
              <a:lstStyle/>
              <a:p>
                <a:pPr algn="ctr"/>
                <a:r>
                  <a:rPr lang="en-US" sz="1600" dirty="0" err="1">
                    <a:solidFill>
                      <a:schemeClr val="accent4"/>
                    </a:solidFill>
                  </a:rPr>
                  <a:t>RESTful</a:t>
                </a:r>
                <a:r>
                  <a:rPr lang="en-US" sz="1600" dirty="0">
                    <a:solidFill>
                      <a:schemeClr val="accent4"/>
                    </a:solidFill>
                  </a:rPr>
                  <a:t> API endpoints and </a:t>
                </a:r>
                <a:r>
                  <a:rPr lang="en-US" sz="1600" dirty="0" err="1">
                    <a:solidFill>
                      <a:schemeClr val="accent4"/>
                    </a:solidFill>
                  </a:rPr>
                  <a:t>WebHook</a:t>
                </a:r>
                <a:r>
                  <a:rPr lang="en-US" sz="1600" dirty="0">
                    <a:solidFill>
                      <a:schemeClr val="accent4"/>
                    </a:solidFill>
                  </a:rPr>
                  <a:t> configuration.</a:t>
                </a:r>
                <a:endParaRPr lang="en-US" sz="1600" dirty="0">
                  <a:solidFill>
                    <a:schemeClr val="accent4"/>
                  </a:solidFill>
                  <a:latin typeface="+mj-lt"/>
                </a:endParaRPr>
              </a:p>
            </p:txBody>
          </p:sp>
        </p:grpSp>
        <p:grpSp>
          <p:nvGrpSpPr>
            <p:cNvPr id="8" name="Group 7"/>
            <p:cNvGrpSpPr/>
            <p:nvPr/>
          </p:nvGrpSpPr>
          <p:grpSpPr>
            <a:xfrm>
              <a:off x="6417862" y="1919738"/>
              <a:ext cx="1532626" cy="1532626"/>
              <a:chOff x="4893862" y="1919738"/>
              <a:chExt cx="1532626" cy="1532626"/>
            </a:xfrm>
          </p:grpSpPr>
          <p:sp>
            <p:nvSpPr>
              <p:cNvPr id="27" name="Oval 26"/>
              <p:cNvSpPr/>
              <p:nvPr/>
            </p:nvSpPr>
            <p:spPr>
              <a:xfrm>
                <a:off x="4893862" y="1919738"/>
                <a:ext cx="1532626" cy="153262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a:spLocks noChangeAspect="1"/>
              </p:cNvSpPr>
              <p:nvPr/>
            </p:nvSpPr>
            <p:spPr>
              <a:xfrm>
                <a:off x="5107448" y="2120620"/>
                <a:ext cx="1079780" cy="1079780"/>
              </a:xfrm>
              <a:prstGeom prst="rect">
                <a:avLst/>
              </a:prstGeom>
              <a:noFill/>
            </p:spPr>
            <p:txBody>
              <a:bodyPr wrap="none" lIns="0" tIns="0" rIns="0" bIns="0" rtlCol="0" anchor="ctr" anchorCtr="0">
                <a:noAutofit/>
              </a:bodyPr>
              <a:lstStyle/>
              <a:p>
                <a:pPr algn="ctr"/>
                <a:r>
                  <a:rPr lang="en-US" sz="5400" dirty="0">
                    <a:solidFill>
                      <a:schemeClr val="bg1"/>
                    </a:solidFill>
                    <a:latin typeface="Consolas" panose="020B0609020204030204" pitchFamily="49" charset="0"/>
                    <a:cs typeface="Consolas" panose="020B0609020204030204" pitchFamily="49" charset="0"/>
                  </a:rPr>
                  <a:t>{}</a:t>
                </a:r>
                <a:endParaRPr lang="ru-RU" sz="7200" dirty="0">
                  <a:solidFill>
                    <a:schemeClr val="bg1"/>
                  </a:solidFill>
                  <a:latin typeface="Consolas" panose="020B0609020204030204" pitchFamily="49" charset="0"/>
                  <a:cs typeface="Consolas" panose="020B0609020204030204" pitchFamily="49" charset="0"/>
                </a:endParaRPr>
              </a:p>
            </p:txBody>
          </p:sp>
        </p:grpSp>
      </p:grpSp>
      <p:sp>
        <p:nvSpPr>
          <p:cNvPr id="34" name="Rounded Rectangle 33"/>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Tree>
    <p:extLst>
      <p:ext uri="{BB962C8B-B14F-4D97-AF65-F5344CB8AC3E}">
        <p14:creationId xmlns:p14="http://schemas.microsoft.com/office/powerpoint/2010/main" val="25538979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2846529" y="1665962"/>
            <a:ext cx="8373014" cy="1126800"/>
          </a:xfrm>
        </p:spPr>
        <p:txBody>
          <a:bodyPr>
            <a:noAutofit/>
          </a:bodyPr>
          <a:lstStyle/>
          <a:p>
            <a:r>
              <a:rPr lang="en-US" dirty="0" smtClean="0">
                <a:solidFill>
                  <a:schemeClr val="bg1"/>
                </a:solidFill>
                <a:latin typeface="+mj-lt"/>
              </a:rPr>
              <a:t>USER CREDENTIALS</a:t>
            </a:r>
          </a:p>
          <a:p>
            <a:r>
              <a:rPr lang="en-US" dirty="0" smtClean="0"/>
              <a:t>User generated, tied directly to a Microsoft account, not a given Web Site. Do not share.</a:t>
            </a:r>
          </a:p>
          <a:p>
            <a:r>
              <a:rPr lang="en-US" dirty="0" smtClean="0"/>
              <a:t> </a:t>
            </a:r>
          </a:p>
        </p:txBody>
      </p:sp>
      <p:sp>
        <p:nvSpPr>
          <p:cNvPr id="5" name="Title 4"/>
          <p:cNvSpPr>
            <a:spLocks noGrp="1"/>
          </p:cNvSpPr>
          <p:nvPr>
            <p:ph type="title"/>
          </p:nvPr>
        </p:nvSpPr>
        <p:spPr/>
        <p:txBody>
          <a:bodyPr/>
          <a:lstStyle/>
          <a:p>
            <a:r>
              <a:rPr lang="en-US" dirty="0" smtClean="0"/>
              <a:t>AUTHENTICATION</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r>
              <a:rPr lang="en-US" dirty="0" smtClean="0"/>
              <a:t>deployment credentials</a:t>
            </a:r>
            <a:endParaRPr lang="en-US" dirty="0"/>
          </a:p>
        </p:txBody>
      </p:sp>
      <p:grpSp>
        <p:nvGrpSpPr>
          <p:cNvPr id="2" name="Group 1"/>
          <p:cNvGrpSpPr/>
          <p:nvPr/>
        </p:nvGrpSpPr>
        <p:grpSpPr>
          <a:xfrm>
            <a:off x="845422" y="1665962"/>
            <a:ext cx="1166696" cy="1126800"/>
            <a:chOff x="578712" y="1600200"/>
            <a:chExt cx="1584000" cy="1584000"/>
          </a:xfrm>
        </p:grpSpPr>
        <p:sp>
          <p:nvSpPr>
            <p:cNvPr id="7" name="Oval 6"/>
            <p:cNvSpPr/>
            <p:nvPr/>
          </p:nvSpPr>
          <p:spPr>
            <a:xfrm>
              <a:off x="578712" y="1600200"/>
              <a:ext cx="1584000" cy="158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a:spLocks noChangeAspect="1"/>
            </p:cNvSpPr>
            <p:nvPr/>
          </p:nvSpPr>
          <p:spPr>
            <a:xfrm>
              <a:off x="799211" y="1707719"/>
              <a:ext cx="1143000" cy="1143001"/>
            </a:xfrm>
            <a:prstGeom prst="rect">
              <a:avLst/>
            </a:prstGeom>
            <a:noFill/>
          </p:spPr>
          <p:txBody>
            <a:bodyPr wrap="none" lIns="0" tIns="0" rIns="0" bIns="0" rtlCol="0" anchor="ctr" anchorCtr="0">
              <a:noAutofit/>
            </a:bodyPr>
            <a:lstStyle/>
            <a:p>
              <a:pPr algn="ctr"/>
              <a:r>
                <a:rPr lang="en-US" sz="4800" dirty="0">
                  <a:solidFill>
                    <a:schemeClr val="bg1"/>
                  </a:solidFill>
                  <a:latin typeface="FontAwesome" pitchFamily="2" charset="0"/>
                </a:rPr>
                <a:t></a:t>
              </a:r>
            </a:p>
          </p:txBody>
        </p:sp>
      </p:grpSp>
      <p:sp>
        <p:nvSpPr>
          <p:cNvPr id="8" name="Oval 7"/>
          <p:cNvSpPr/>
          <p:nvPr/>
        </p:nvSpPr>
        <p:spPr>
          <a:xfrm>
            <a:off x="845422" y="3218281"/>
            <a:ext cx="1166696" cy="1126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3">
            <a:biLevel thresh="50000"/>
            <a:extLst>
              <a:ext uri="{28A0092B-C50C-407E-A947-70E740481C1C}">
                <a14:useLocalDpi xmlns:a14="http://schemas.microsoft.com/office/drawing/2010/main" val="0"/>
              </a:ext>
            </a:extLst>
          </a:blip>
          <a:srcRect/>
          <a:stretch>
            <a:fillRect/>
          </a:stretch>
        </p:blipFill>
        <p:spPr bwMode="auto">
          <a:xfrm>
            <a:off x="1034649" y="3390900"/>
            <a:ext cx="788242" cy="78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Oval 15"/>
          <p:cNvSpPr/>
          <p:nvPr/>
        </p:nvSpPr>
        <p:spPr>
          <a:xfrm>
            <a:off x="845422" y="4770600"/>
            <a:ext cx="1166696" cy="11268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2130" y="5046587"/>
            <a:ext cx="573278" cy="574826"/>
          </a:xfrm>
          <a:prstGeom prst="rect">
            <a:avLst/>
          </a:prstGeom>
        </p:spPr>
      </p:pic>
      <p:sp>
        <p:nvSpPr>
          <p:cNvPr id="22" name="Text Placeholder 2"/>
          <p:cNvSpPr txBox="1">
            <a:spLocks/>
          </p:cNvSpPr>
          <p:nvPr/>
        </p:nvSpPr>
        <p:spPr>
          <a:xfrm>
            <a:off x="2846529" y="3218281"/>
            <a:ext cx="8373014" cy="1126800"/>
          </a:xfrm>
          <a:prstGeom prst="rect">
            <a:avLst/>
          </a:prstGeom>
        </p:spPr>
        <p:txBody>
          <a:bodyPr vert="horz" wrap="square" lIns="91440" tIns="0" rIns="91440" bIns="0" numCol="1" spcCol="360000" rtlCol="0">
            <a:noAutofit/>
          </a:bodyPr>
          <a:lstStyle>
            <a:lvl1pPr marL="0" indent="0" algn="l" defTabSz="914400" rtl="0" eaLnBrk="1" latinLnBrk="0" hangingPunct="1">
              <a:lnSpc>
                <a:spcPct val="100000"/>
              </a:lnSpc>
              <a:spcBef>
                <a:spcPts val="600"/>
              </a:spcBef>
              <a:spcAft>
                <a:spcPts val="600"/>
              </a:spcAft>
              <a:buFont typeface="Arial" pitchFamily="34" charset="0"/>
              <a:buNone/>
              <a:defRPr sz="1800" kern="1200">
                <a:solidFill>
                  <a:schemeClr val="accent4"/>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latin typeface="+mj-lt"/>
              </a:rPr>
              <a:t>SITE CREDENTIALS</a:t>
            </a:r>
          </a:p>
          <a:p>
            <a:r>
              <a:rPr lang="en-US" dirty="0"/>
              <a:t>Auto generated, following </a:t>
            </a:r>
            <a:r>
              <a:rPr lang="en-US" dirty="0">
                <a:latin typeface="Consolas" panose="020B0609020204030204" pitchFamily="49" charset="0"/>
                <a:cs typeface="Consolas" panose="020B0609020204030204" pitchFamily="49" charset="0"/>
              </a:rPr>
              <a:t>$site-name</a:t>
            </a:r>
            <a:r>
              <a:rPr lang="en-US" dirty="0"/>
              <a:t> convention. Specific to a given site, meant to share with tooling via publish profile.</a:t>
            </a:r>
          </a:p>
          <a:p>
            <a:r>
              <a:rPr lang="en-US" dirty="0"/>
              <a:t> </a:t>
            </a:r>
          </a:p>
        </p:txBody>
      </p:sp>
      <p:sp>
        <p:nvSpPr>
          <p:cNvPr id="23" name="Text Placeholder 2"/>
          <p:cNvSpPr txBox="1">
            <a:spLocks/>
          </p:cNvSpPr>
          <p:nvPr/>
        </p:nvSpPr>
        <p:spPr>
          <a:xfrm>
            <a:off x="2846529" y="4770600"/>
            <a:ext cx="8373014" cy="1126800"/>
          </a:xfrm>
          <a:prstGeom prst="rect">
            <a:avLst/>
          </a:prstGeom>
        </p:spPr>
        <p:txBody>
          <a:bodyPr vert="horz" wrap="square" lIns="91440" tIns="0" rIns="91440" bIns="0" numCol="1" spcCol="360000" rtlCol="0">
            <a:noAutofit/>
          </a:bodyPr>
          <a:lstStyle>
            <a:lvl1pPr marL="0" indent="0" algn="l" defTabSz="914400" rtl="0" eaLnBrk="1" latinLnBrk="0" hangingPunct="1">
              <a:lnSpc>
                <a:spcPct val="100000"/>
              </a:lnSpc>
              <a:spcBef>
                <a:spcPts val="600"/>
              </a:spcBef>
              <a:spcAft>
                <a:spcPts val="600"/>
              </a:spcAft>
              <a:buFont typeface="Arial" pitchFamily="34" charset="0"/>
              <a:buNone/>
              <a:defRPr sz="1800" kern="1200">
                <a:solidFill>
                  <a:schemeClr val="accent4"/>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latin typeface="+mj-lt"/>
              </a:rPr>
              <a:t>MICROSOFT ACCOUNT</a:t>
            </a:r>
          </a:p>
          <a:p>
            <a:r>
              <a:rPr lang="en-US" dirty="0"/>
              <a:t>A Microsoft account can be used for accessing the Azure portal, but not for anything specific to Web Sites.</a:t>
            </a:r>
          </a:p>
        </p:txBody>
      </p:sp>
      <p:sp>
        <p:nvSpPr>
          <p:cNvPr id="24" name="TextBox 23"/>
          <p:cNvSpPr txBox="1"/>
          <p:nvPr/>
        </p:nvSpPr>
        <p:spPr>
          <a:xfrm>
            <a:off x="2308826" y="1490599"/>
            <a:ext cx="537702" cy="646331"/>
          </a:xfrm>
          <a:prstGeom prst="rect">
            <a:avLst/>
          </a:prstGeom>
          <a:noFill/>
        </p:spPr>
        <p:txBody>
          <a:bodyPr wrap="square" rtlCol="0">
            <a:spAutoFit/>
          </a:bodyPr>
          <a:lstStyle/>
          <a:p>
            <a:r>
              <a:rPr lang="en-US" sz="3600" dirty="0">
                <a:solidFill>
                  <a:srgbClr val="92D050"/>
                </a:solidFill>
                <a:latin typeface="Wingdings" panose="05000000000000000000" pitchFamily="2" charset="2"/>
              </a:rPr>
              <a:t>ü</a:t>
            </a:r>
            <a:endParaRPr lang="en-US" dirty="0">
              <a:solidFill>
                <a:srgbClr val="92D050"/>
              </a:solidFill>
              <a:latin typeface="Wingdings" panose="05000000000000000000" pitchFamily="2" charset="2"/>
            </a:endParaRPr>
          </a:p>
        </p:txBody>
      </p:sp>
      <p:sp>
        <p:nvSpPr>
          <p:cNvPr id="25" name="TextBox 24"/>
          <p:cNvSpPr txBox="1"/>
          <p:nvPr/>
        </p:nvSpPr>
        <p:spPr>
          <a:xfrm>
            <a:off x="2308826" y="3066641"/>
            <a:ext cx="537702" cy="646331"/>
          </a:xfrm>
          <a:prstGeom prst="rect">
            <a:avLst/>
          </a:prstGeom>
          <a:noFill/>
        </p:spPr>
        <p:txBody>
          <a:bodyPr wrap="square" rtlCol="0">
            <a:spAutoFit/>
          </a:bodyPr>
          <a:lstStyle/>
          <a:p>
            <a:r>
              <a:rPr lang="en-US" sz="3600" dirty="0">
                <a:solidFill>
                  <a:srgbClr val="92D050"/>
                </a:solidFill>
                <a:latin typeface="Wingdings" panose="05000000000000000000" pitchFamily="2" charset="2"/>
              </a:rPr>
              <a:t>ü</a:t>
            </a:r>
            <a:endParaRPr lang="en-US" dirty="0">
              <a:solidFill>
                <a:srgbClr val="92D050"/>
              </a:solidFill>
              <a:latin typeface="Wingdings" panose="05000000000000000000" pitchFamily="2" charset="2"/>
            </a:endParaRPr>
          </a:p>
        </p:txBody>
      </p:sp>
      <p:sp>
        <p:nvSpPr>
          <p:cNvPr id="26" name="TextBox 25"/>
          <p:cNvSpPr txBox="1"/>
          <p:nvPr/>
        </p:nvSpPr>
        <p:spPr>
          <a:xfrm>
            <a:off x="2308826" y="4604739"/>
            <a:ext cx="537702" cy="646331"/>
          </a:xfrm>
          <a:prstGeom prst="rect">
            <a:avLst/>
          </a:prstGeom>
          <a:noFill/>
        </p:spPr>
        <p:txBody>
          <a:bodyPr wrap="square" rtlCol="0">
            <a:spAutoFit/>
          </a:bodyPr>
          <a:lstStyle/>
          <a:p>
            <a:r>
              <a:rPr lang="en-US" sz="3600" dirty="0">
                <a:solidFill>
                  <a:srgbClr val="C00000"/>
                </a:solidFill>
                <a:latin typeface="Wingdings" panose="05000000000000000000" pitchFamily="2" charset="2"/>
              </a:rPr>
              <a:t>û</a:t>
            </a:r>
          </a:p>
        </p:txBody>
      </p:sp>
    </p:spTree>
    <p:extLst>
      <p:ext uri="{BB962C8B-B14F-4D97-AF65-F5344CB8AC3E}">
        <p14:creationId xmlns:p14="http://schemas.microsoft.com/office/powerpoint/2010/main" val="29687834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 y="1"/>
            <a:ext cx="12191986" cy="8161474"/>
          </a:xfrm>
          <a:prstGeom prst="rect">
            <a:avLst/>
          </a:prstGeom>
        </p:spPr>
      </p:pic>
      <p:grpSp>
        <p:nvGrpSpPr>
          <p:cNvPr id="6" name="Group 5"/>
          <p:cNvGrpSpPr/>
          <p:nvPr/>
        </p:nvGrpSpPr>
        <p:grpSpPr>
          <a:xfrm>
            <a:off x="20" y="1905001"/>
            <a:ext cx="4147028" cy="4729707"/>
            <a:chOff x="0" y="1905000"/>
            <a:chExt cx="4147028" cy="4729707"/>
          </a:xfrm>
        </p:grpSpPr>
        <p:sp>
          <p:nvSpPr>
            <p:cNvPr id="4" name="Oval 4">
              <a:hlinkClick r:id="" action="ppaction://hlinkshowjump?jump=nextslide"/>
            </p:cNvPr>
            <p:cNvSpPr/>
            <p:nvPr/>
          </p:nvSpPr>
          <p:spPr>
            <a:xfrm>
              <a:off x="0" y="1905000"/>
              <a:ext cx="4147028" cy="4729707"/>
            </a:xfrm>
            <a:custGeom>
              <a:avLst/>
              <a:gdLst/>
              <a:ahLst/>
              <a:cxnLst/>
              <a:rect l="l" t="t" r="r" b="b"/>
              <a:pathLst>
                <a:path w="4067464" h="4638964">
                  <a:moveTo>
                    <a:pt x="1747982" y="0"/>
                  </a:moveTo>
                  <a:cubicBezTo>
                    <a:pt x="3028997" y="0"/>
                    <a:pt x="4067464" y="1038467"/>
                    <a:pt x="4067464" y="2319482"/>
                  </a:cubicBezTo>
                  <a:cubicBezTo>
                    <a:pt x="4067464" y="3600497"/>
                    <a:pt x="3028997" y="4638964"/>
                    <a:pt x="1747982" y="4638964"/>
                  </a:cubicBezTo>
                  <a:cubicBezTo>
                    <a:pt x="1049771" y="4638964"/>
                    <a:pt x="423614" y="4330462"/>
                    <a:pt x="0" y="3840927"/>
                  </a:cubicBezTo>
                  <a:lnTo>
                    <a:pt x="0" y="798037"/>
                  </a:lnTo>
                  <a:cubicBezTo>
                    <a:pt x="423614" y="308502"/>
                    <a:pt x="1049771" y="0"/>
                    <a:pt x="17479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28600" y="3920181"/>
              <a:ext cx="3505200" cy="523220"/>
            </a:xfrm>
            <a:prstGeom prst="rect">
              <a:avLst/>
            </a:prstGeom>
            <a:noFill/>
          </p:spPr>
          <p:txBody>
            <a:bodyPr wrap="square" rtlCol="0" anchor="ctr">
              <a:spAutoFit/>
            </a:bodyPr>
            <a:lstStyle/>
            <a:p>
              <a:r>
                <a:rPr lang="en-US" sz="2800" dirty="0">
                  <a:solidFill>
                    <a:schemeClr val="bg1"/>
                  </a:solidFill>
                  <a:latin typeface="+mj-lt"/>
                </a:rPr>
                <a:t>CONFIGURATION</a:t>
              </a:r>
            </a:p>
          </p:txBody>
        </p:sp>
        <p:sp>
          <p:nvSpPr>
            <p:cNvPr id="7" name="TextBox 6"/>
            <p:cNvSpPr txBox="1">
              <a:spLocks noChangeAspect="1"/>
            </p:cNvSpPr>
            <p:nvPr/>
          </p:nvSpPr>
          <p:spPr>
            <a:xfrm>
              <a:off x="1219200" y="2377072"/>
              <a:ext cx="1176370" cy="1176370"/>
            </a:xfrm>
            <a:prstGeom prst="rect">
              <a:avLst/>
            </a:prstGeom>
            <a:noFill/>
          </p:spPr>
          <p:txBody>
            <a:bodyPr wrap="none" lIns="0" tIns="0" rIns="0" bIns="0" rtlCol="0" anchor="ctr" anchorCtr="0">
              <a:noAutofit/>
            </a:bodyPr>
            <a:lstStyle/>
            <a:p>
              <a:pPr algn="ctr"/>
              <a:r>
                <a:rPr lang="en-US" sz="13800" dirty="0">
                  <a:latin typeface="Modern Pictograms" pitchFamily="50" charset="0"/>
                </a:rPr>
                <a:t>(</a:t>
              </a:r>
              <a:endParaRPr lang="ru-RU" sz="13800" dirty="0"/>
            </a:p>
          </p:txBody>
        </p:sp>
      </p:grpSp>
      <p:sp>
        <p:nvSpPr>
          <p:cNvPr id="9" name="TextBox 8"/>
          <p:cNvSpPr txBox="1"/>
          <p:nvPr/>
        </p:nvSpPr>
        <p:spPr>
          <a:xfrm>
            <a:off x="3699878" y="4816317"/>
            <a:ext cx="615684" cy="615684"/>
          </a:xfrm>
          <a:prstGeom prst="ellipse">
            <a:avLst/>
          </a:prstGeom>
          <a:solidFill>
            <a:schemeClr val="tx2"/>
          </a:solidFill>
        </p:spPr>
        <p:txBody>
          <a:bodyPr wrap="none" lIns="0" tIns="0" rIns="0" bIns="0" rtlCol="0" anchor="ctr">
            <a:noAutofit/>
          </a:bodyPr>
          <a:lstStyle/>
          <a:p>
            <a:pPr algn="ctr"/>
            <a:r>
              <a:rPr lang="en-US" sz="3200" b="1" dirty="0">
                <a:solidFill>
                  <a:schemeClr val="bg1"/>
                </a:solidFill>
                <a:latin typeface="Novecento sans wide Book" panose="00000405000000000000" pitchFamily="50" charset="0"/>
              </a:rPr>
              <a:t>III</a:t>
            </a:r>
            <a:endParaRPr lang="ru-RU" sz="3200" dirty="0">
              <a:solidFill>
                <a:schemeClr val="bg1"/>
              </a:solidFill>
            </a:endParaRPr>
          </a:p>
        </p:txBody>
      </p:sp>
      <p:sp>
        <p:nvSpPr>
          <p:cNvPr id="11" name="TextBox 10"/>
          <p:cNvSpPr txBox="1">
            <a:spLocks noChangeAspect="1"/>
          </p:cNvSpPr>
          <p:nvPr/>
        </p:nvSpPr>
        <p:spPr>
          <a:xfrm>
            <a:off x="4267220" y="4272506"/>
            <a:ext cx="468000" cy="468000"/>
          </a:xfrm>
          <a:prstGeom prst="rect">
            <a:avLst/>
          </a:prstGeom>
          <a:noFill/>
        </p:spPr>
        <p:txBody>
          <a:bodyPr wrap="none" lIns="0" tIns="0" rIns="0" bIns="0" rtlCol="0" anchor="ctr" anchorCtr="0">
            <a:noAutofit/>
          </a:bodyPr>
          <a:lstStyle/>
          <a:p>
            <a:pPr algn="ctr"/>
            <a:r>
              <a:rPr lang="en-US" sz="2800" dirty="0">
                <a:solidFill>
                  <a:schemeClr val="bg1"/>
                </a:solidFill>
                <a:latin typeface="FontAwesome" pitchFamily="2" charset="0"/>
              </a:rPr>
              <a:t></a:t>
            </a:r>
          </a:p>
        </p:txBody>
      </p:sp>
      <p:sp>
        <p:nvSpPr>
          <p:cNvPr id="12" name="Oval 11"/>
          <p:cNvSpPr/>
          <p:nvPr/>
        </p:nvSpPr>
        <p:spPr>
          <a:xfrm>
            <a:off x="135688" y="6248401"/>
            <a:ext cx="185865" cy="1858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228619" y="5215425"/>
            <a:ext cx="3581400" cy="584775"/>
          </a:xfrm>
          <a:prstGeom prst="rect">
            <a:avLst/>
          </a:prstGeom>
          <a:noFill/>
        </p:spPr>
        <p:txBody>
          <a:bodyPr wrap="square" rtlCol="0" anchor="ctr">
            <a:spAutoFit/>
          </a:bodyPr>
          <a:lstStyle/>
          <a:p>
            <a:r>
              <a:rPr lang="en-US" sz="1600" dirty="0">
                <a:solidFill>
                  <a:schemeClr val="accent4"/>
                </a:solidFill>
              </a:rPr>
              <a:t>Infinite flexibility.</a:t>
            </a:r>
          </a:p>
          <a:p>
            <a:r>
              <a:rPr lang="en-US" sz="1600" dirty="0">
                <a:solidFill>
                  <a:schemeClr val="accent4"/>
                </a:solidFill>
              </a:rPr>
              <a:t>Comfortable model.</a:t>
            </a:r>
          </a:p>
        </p:txBody>
      </p:sp>
    </p:spTree>
    <p:extLst>
      <p:ext uri="{BB962C8B-B14F-4D97-AF65-F5344CB8AC3E}">
        <p14:creationId xmlns:p14="http://schemas.microsoft.com/office/powerpoint/2010/main" val="510415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CONFIGURATION</a:t>
            </a:r>
            <a:endParaRPr lang="en-US" dirty="0"/>
          </a:p>
        </p:txBody>
      </p:sp>
      <p:sp>
        <p:nvSpPr>
          <p:cNvPr id="6" name="Oval 5"/>
          <p:cNvSpPr/>
          <p:nvPr/>
        </p:nvSpPr>
        <p:spPr>
          <a:xfrm>
            <a:off x="2276829" y="1608392"/>
            <a:ext cx="1194608" cy="119460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solidFill>
                  <a:schemeClr val="accent3"/>
                </a:solidFill>
              </a:rPr>
              <a:t>app </a:t>
            </a:r>
            <a:br>
              <a:rPr lang="en-US" sz="1400" dirty="0">
                <a:solidFill>
                  <a:schemeClr val="accent3"/>
                </a:solidFill>
              </a:rPr>
            </a:br>
            <a:r>
              <a:rPr lang="en-US" sz="1400" dirty="0">
                <a:solidFill>
                  <a:schemeClr val="accent3"/>
                </a:solidFill>
              </a:rPr>
              <a:t>host</a:t>
            </a:r>
          </a:p>
        </p:txBody>
      </p:sp>
      <p:sp>
        <p:nvSpPr>
          <p:cNvPr id="10" name="Oval 9"/>
          <p:cNvSpPr/>
          <p:nvPr/>
        </p:nvSpPr>
        <p:spPr>
          <a:xfrm>
            <a:off x="8465868" y="5255353"/>
            <a:ext cx="1194608" cy="119460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solidFill>
                  <a:schemeClr val="accent3"/>
                </a:solidFill>
              </a:rPr>
              <a:t>azure overrides</a:t>
            </a:r>
          </a:p>
        </p:txBody>
      </p:sp>
      <p:sp>
        <p:nvSpPr>
          <p:cNvPr id="23" name="Oval 22"/>
          <p:cNvSpPr/>
          <p:nvPr/>
        </p:nvSpPr>
        <p:spPr>
          <a:xfrm>
            <a:off x="5394223" y="1610178"/>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t>root</a:t>
            </a:r>
            <a:br>
              <a:rPr lang="en-US" sz="1400" dirty="0"/>
            </a:br>
            <a:r>
              <a:rPr lang="en-US" sz="1400" dirty="0"/>
              <a:t>web</a:t>
            </a:r>
          </a:p>
        </p:txBody>
      </p:sp>
      <p:sp>
        <p:nvSpPr>
          <p:cNvPr id="24" name="Oval 23"/>
          <p:cNvSpPr/>
          <p:nvPr/>
        </p:nvSpPr>
        <p:spPr>
          <a:xfrm>
            <a:off x="8464778" y="1610178"/>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t>machine</a:t>
            </a:r>
          </a:p>
        </p:txBody>
      </p:sp>
      <p:sp>
        <p:nvSpPr>
          <p:cNvPr id="25" name="Oval 24"/>
          <p:cNvSpPr/>
          <p:nvPr/>
        </p:nvSpPr>
        <p:spPr>
          <a:xfrm>
            <a:off x="5394492" y="3432766"/>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t>web</a:t>
            </a:r>
          </a:p>
        </p:txBody>
      </p:sp>
      <p:sp>
        <p:nvSpPr>
          <p:cNvPr id="27" name="Oval 26"/>
          <p:cNvSpPr/>
          <p:nvPr/>
        </p:nvSpPr>
        <p:spPr>
          <a:xfrm>
            <a:off x="5394223" y="5255353"/>
            <a:ext cx="1194608" cy="119460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i="1" dirty="0"/>
              <a:t>final</a:t>
            </a:r>
          </a:p>
        </p:txBody>
      </p:sp>
      <p:cxnSp>
        <p:nvCxnSpPr>
          <p:cNvPr id="30" name="Straight Arrow Connector 29"/>
          <p:cNvCxnSpPr>
            <a:stCxn id="23" idx="6"/>
            <a:endCxn id="24" idx="2"/>
          </p:cNvCxnSpPr>
          <p:nvPr/>
        </p:nvCxnSpPr>
        <p:spPr>
          <a:xfrm>
            <a:off x="6588831" y="2207482"/>
            <a:ext cx="1875947" cy="0"/>
          </a:xfrm>
          <a:prstGeom prst="straightConnector1">
            <a:avLst/>
          </a:prstGeom>
          <a:ln w="12700">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27" idx="0"/>
            <a:endCxn id="25" idx="4"/>
          </p:cNvCxnSpPr>
          <p:nvPr/>
        </p:nvCxnSpPr>
        <p:spPr>
          <a:xfrm flipV="1">
            <a:off x="5991528" y="4627375"/>
            <a:ext cx="269" cy="627979"/>
          </a:xfrm>
          <a:prstGeom prst="straightConnector1">
            <a:avLst/>
          </a:prstGeom>
          <a:ln w="12700">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3" name="Text Placeholder 12"/>
          <p:cNvSpPr>
            <a:spLocks noGrp="1"/>
          </p:cNvSpPr>
          <p:nvPr>
            <p:ph type="body" sz="quarter" idx="10"/>
          </p:nvPr>
        </p:nvSpPr>
        <p:spPr/>
        <p:txBody>
          <a:bodyPr/>
          <a:lstStyle/>
          <a:p>
            <a:r>
              <a:rPr lang="en-US" dirty="0" smtClean="0"/>
              <a:t>hierarchy</a:t>
            </a:r>
            <a:endParaRPr lang="en-US" dirty="0"/>
          </a:p>
        </p:txBody>
      </p:sp>
      <p:cxnSp>
        <p:nvCxnSpPr>
          <p:cNvPr id="38" name="Straight Arrow Connector 37"/>
          <p:cNvCxnSpPr>
            <a:stCxn id="23" idx="4"/>
            <a:endCxn id="25" idx="0"/>
          </p:cNvCxnSpPr>
          <p:nvPr/>
        </p:nvCxnSpPr>
        <p:spPr>
          <a:xfrm>
            <a:off x="5991528" y="2804786"/>
            <a:ext cx="269" cy="62798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23" idx="2"/>
            <a:endCxn id="6" idx="6"/>
          </p:cNvCxnSpPr>
          <p:nvPr/>
        </p:nvCxnSpPr>
        <p:spPr>
          <a:xfrm flipH="1" flipV="1">
            <a:off x="3471437" y="2205696"/>
            <a:ext cx="1922786" cy="1786"/>
          </a:xfrm>
          <a:prstGeom prst="straightConnector1">
            <a:avLst/>
          </a:prstGeom>
          <a:ln w="12700">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stCxn id="27" idx="6"/>
            <a:endCxn id="10" idx="2"/>
          </p:cNvCxnSpPr>
          <p:nvPr/>
        </p:nvCxnSpPr>
        <p:spPr>
          <a:xfrm>
            <a:off x="6588831" y="5852657"/>
            <a:ext cx="1877037" cy="0"/>
          </a:xfrm>
          <a:prstGeom prst="straightConnector1">
            <a:avLst/>
          </a:prstGeom>
          <a:ln w="12700">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2" name="Oval 81"/>
          <p:cNvSpPr/>
          <p:nvPr/>
        </p:nvSpPr>
        <p:spPr>
          <a:xfrm>
            <a:off x="2276830" y="1608393"/>
            <a:ext cx="465103" cy="46510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dirty="0">
                <a:cs typeface="Consolas" panose="020B0609020204030204" pitchFamily="49" charset="0"/>
              </a:rPr>
              <a:t>XDT</a:t>
            </a:r>
            <a:endParaRPr lang="en-US" sz="700" dirty="0">
              <a:cs typeface="Consolas" panose="020B0609020204030204" pitchFamily="49" charset="0"/>
            </a:endParaRPr>
          </a:p>
        </p:txBody>
      </p:sp>
      <p:sp>
        <p:nvSpPr>
          <p:cNvPr id="83" name="Oval 82"/>
          <p:cNvSpPr/>
          <p:nvPr/>
        </p:nvSpPr>
        <p:spPr>
          <a:xfrm>
            <a:off x="5394224" y="3483923"/>
            <a:ext cx="465103" cy="46510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dirty="0"/>
              <a:t>XDT</a:t>
            </a:r>
            <a:endParaRPr lang="en-US" sz="1400" dirty="0"/>
          </a:p>
        </p:txBody>
      </p:sp>
      <p:sp>
        <p:nvSpPr>
          <p:cNvPr id="18" name="Rounded Rectangle 17"/>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Tree>
    <p:extLst>
      <p:ext uri="{BB962C8B-B14F-4D97-AF65-F5344CB8AC3E}">
        <p14:creationId xmlns:p14="http://schemas.microsoft.com/office/powerpoint/2010/main" val="9616479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1683657" y="1730478"/>
            <a:ext cx="8824686" cy="3908323"/>
          </a:xfrm>
        </p:spPr>
        <p:txBody>
          <a:bodyPr>
            <a:noAutofit/>
          </a:bodyPr>
          <a:lstStyle/>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xmlns:xdt</a:t>
            </a:r>
            <a:r>
              <a:rPr lang="en-US" sz="1400" dirty="0">
                <a:latin typeface="Consolas" panose="020B0609020204030204" pitchFamily="49" charset="0"/>
                <a:cs typeface="Consolas" panose="020B0609020204030204" pitchFamily="49" charset="0"/>
              </a:rPr>
              <a:t>="</a:t>
            </a:r>
            <a:r>
              <a:rPr lang="en-US" sz="1400" u="sng" dirty="0">
                <a:solidFill>
                  <a:schemeClr val="accent3">
                    <a:lumMod val="60000"/>
                    <a:lumOff val="40000"/>
                  </a:schemeClr>
                </a:solidFill>
                <a:latin typeface="Consolas" panose="020B0609020204030204" pitchFamily="49" charset="0"/>
                <a:cs typeface="Consolas" panose="020B0609020204030204" pitchFamily="49" charset="0"/>
              </a:rPr>
              <a:t>http://schemas.microsoft.com/XML-Document-Transform</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system.webServer</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staticContent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mimeMap</a:t>
            </a:r>
            <a:r>
              <a:rPr lang="en-US" sz="1400" dirty="0">
                <a:solidFill>
                  <a:schemeClr val="accent3">
                    <a:lumMod val="60000"/>
                    <a:lumOff val="40000"/>
                  </a:schemeClr>
                </a:solidFill>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fileExtension</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a:t>
            </a:r>
            <a:r>
              <a:rPr lang="en-US" sz="1400" dirty="0" err="1">
                <a:solidFill>
                  <a:schemeClr val="bg1"/>
                </a:solidFill>
                <a:latin typeface="Consolas" panose="020B0609020204030204" pitchFamily="49" charset="0"/>
                <a:cs typeface="Consolas" panose="020B0609020204030204" pitchFamily="49" charset="0"/>
              </a:rPr>
              <a:t>svg</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mimeType</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image/</a:t>
            </a:r>
            <a:r>
              <a:rPr lang="en-US" sz="1400" dirty="0" err="1">
                <a:solidFill>
                  <a:schemeClr val="bg1"/>
                </a:solidFill>
                <a:latin typeface="Consolas" panose="020B0609020204030204" pitchFamily="49" charset="0"/>
                <a:cs typeface="Consolas" panose="020B0609020204030204" pitchFamily="49" charset="0"/>
              </a:rPr>
              <a:t>svg+xml</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xdt:Transform</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Insert</a:t>
            </a:r>
            <a:r>
              <a:rPr lang="en-US" sz="1400" dirty="0">
                <a:latin typeface="Consolas" panose="020B0609020204030204" pitchFamily="49" charset="0"/>
                <a:cs typeface="Consolas" panose="020B0609020204030204" pitchFamily="49" charset="0"/>
              </a:rPr>
              <a:t>" /&gt;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staticContent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httpCompression</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dynamicTypes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add</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mimeType</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image/</a:t>
            </a:r>
            <a:r>
              <a:rPr lang="en-US" sz="1400" dirty="0" err="1">
                <a:solidFill>
                  <a:schemeClr val="bg1"/>
                </a:solidFill>
                <a:latin typeface="Consolas" panose="020B0609020204030204" pitchFamily="49" charset="0"/>
                <a:cs typeface="Consolas" panose="020B0609020204030204" pitchFamily="49" charset="0"/>
              </a:rPr>
              <a:t>svg+xml</a:t>
            </a:r>
            <a:r>
              <a:rPr lang="en-US" sz="1400" dirty="0">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enabled</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true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xdt:Transform</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Insert</a:t>
            </a:r>
            <a:r>
              <a:rPr lang="en-US" sz="1400" dirty="0">
                <a:latin typeface="Consolas" panose="020B0609020204030204" pitchFamily="49" charset="0"/>
                <a:cs typeface="Consolas" panose="020B0609020204030204" pitchFamily="49" charset="0"/>
              </a:rPr>
              <a:t>" /&gt;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dynamicTypes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httpCompression</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system.webServer</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a:t>
            </a:r>
            <a:r>
              <a:rPr lang="en-US" sz="1400" dirty="0">
                <a:latin typeface="Consolas" panose="020B0609020204030204" pitchFamily="49" charset="0"/>
                <a:cs typeface="Consolas" panose="020B0609020204030204" pitchFamily="49" charset="0"/>
              </a:rPr>
              <a:t>&gt;</a:t>
            </a:r>
          </a:p>
        </p:txBody>
      </p:sp>
      <p:sp>
        <p:nvSpPr>
          <p:cNvPr id="4" name="Title 3"/>
          <p:cNvSpPr>
            <a:spLocks noGrp="1"/>
          </p:cNvSpPr>
          <p:nvPr>
            <p:ph type="title"/>
          </p:nvPr>
        </p:nvSpPr>
        <p:spPr/>
        <p:txBody>
          <a:bodyPr>
            <a:noAutofit/>
          </a:bodyPr>
          <a:lstStyle/>
          <a:p>
            <a:r>
              <a:rPr lang="en-US" dirty="0" smtClean="0"/>
              <a:t>XDT </a:t>
            </a:r>
            <a:r>
              <a:rPr lang="en-US" b="1" dirty="0" smtClean="0">
                <a:solidFill>
                  <a:schemeClr val="tx1"/>
                </a:solidFill>
                <a:latin typeface="Novecento sans wide Book" panose="00000405000000000000" pitchFamily="50" charset="0"/>
              </a:rPr>
              <a:t>TRANSFORM</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a:t>
            </a:r>
            <a:r>
              <a:rPr lang="en-US" dirty="0" err="1" smtClean="0"/>
              <a:t>svg</a:t>
            </a:r>
            <a:r>
              <a:rPr lang="en-US" dirty="0" smtClean="0"/>
              <a:t> configuration</a:t>
            </a:r>
            <a:endParaRPr lang="en-US" dirty="0"/>
          </a:p>
        </p:txBody>
      </p:sp>
    </p:spTree>
    <p:extLst>
      <p:ext uri="{BB962C8B-B14F-4D97-AF65-F5344CB8AC3E}">
        <p14:creationId xmlns:p14="http://schemas.microsoft.com/office/powerpoint/2010/main" val="30555712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1981200" y="1730478"/>
            <a:ext cx="8229600" cy="3908323"/>
          </a:xfrm>
        </p:spPr>
        <p:txBody>
          <a:bodyPr>
            <a:noAutofit/>
          </a:bodyPr>
          <a:lstStyle/>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xmlns:xdt</a:t>
            </a:r>
            <a:r>
              <a:rPr lang="en-US" sz="1400" dirty="0">
                <a:latin typeface="Consolas" panose="020B0609020204030204" pitchFamily="49" charset="0"/>
                <a:cs typeface="Consolas" panose="020B0609020204030204" pitchFamily="49" charset="0"/>
              </a:rPr>
              <a:t>="</a:t>
            </a:r>
            <a:r>
              <a:rPr lang="en-US" sz="1400" u="sng" dirty="0">
                <a:solidFill>
                  <a:schemeClr val="accent3">
                    <a:lumMod val="60000"/>
                    <a:lumOff val="40000"/>
                  </a:schemeClr>
                </a:solidFill>
                <a:latin typeface="Consolas" panose="020B0609020204030204" pitchFamily="49" charset="0"/>
                <a:cs typeface="Consolas" panose="020B0609020204030204" pitchFamily="49" charset="0"/>
              </a:rPr>
              <a:t>http://schemas.microsoft.com/XML-Document-Transform</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system.applicationHost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applicationPools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add</a:t>
            </a:r>
            <a:r>
              <a:rPr lang="en-US" sz="1400" dirty="0">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name</a:t>
            </a:r>
            <a:r>
              <a:rPr lang="en-US" sz="1400" dirty="0">
                <a:latin typeface="Consolas" panose="020B0609020204030204" pitchFamily="49" charset="0"/>
                <a:cs typeface="Consolas" panose="020B0609020204030204" pitchFamily="49" charset="0"/>
              </a:rPr>
              <a:t>="</a:t>
            </a:r>
            <a:r>
              <a:rPr lang="en-US" sz="1400" b="1" dirty="0">
                <a:solidFill>
                  <a:schemeClr val="accent1"/>
                </a:solidFill>
                <a:latin typeface="Consolas" panose="020B0609020204030204" pitchFamily="49" charset="0"/>
                <a:cs typeface="Consolas" panose="020B0609020204030204" pitchFamily="49" charset="0"/>
              </a:rPr>
              <a:t>%XDT_SITENAME%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queueLength</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5000</a:t>
            </a:r>
            <a:r>
              <a:rPr lang="en-US" sz="1400" dirty="0">
                <a:latin typeface="Consolas" panose="020B0609020204030204" pitchFamily="49" charset="0"/>
                <a:cs typeface="Consolas" panose="020B0609020204030204" pitchFamily="49" charset="0"/>
              </a:rPr>
              <a:t>" </a:t>
            </a:r>
            <a:endParaRPr lang="en-US" sz="1400" dirty="0" smtClean="0">
              <a:latin typeface="Consolas" panose="020B0609020204030204" pitchFamily="49" charset="0"/>
              <a:cs typeface="Consolas" panose="020B0609020204030204" pitchFamily="49" charset="0"/>
            </a:endParaRPr>
          </a:p>
          <a:p>
            <a:r>
              <a:rPr lang="en-US" sz="1400" dirty="0" smtClean="0">
                <a:solidFill>
                  <a:schemeClr val="accent3">
                    <a:lumMod val="20000"/>
                    <a:lumOff val="80000"/>
                  </a:schemeClr>
                </a:solidFill>
                <a:latin typeface="Consolas" panose="020B0609020204030204" pitchFamily="49" charset="0"/>
                <a:cs typeface="Consolas" panose="020B0609020204030204" pitchFamily="49" charset="0"/>
              </a:rPr>
              <a:t>	</a:t>
            </a:r>
            <a:r>
              <a:rPr lang="en-US" sz="1400" dirty="0" err="1" smtClean="0">
                <a:solidFill>
                  <a:schemeClr val="accent3">
                    <a:lumMod val="20000"/>
                    <a:lumOff val="80000"/>
                  </a:schemeClr>
                </a:solidFill>
                <a:latin typeface="Consolas" panose="020B0609020204030204" pitchFamily="49" charset="0"/>
                <a:cs typeface="Consolas" panose="020B0609020204030204" pitchFamily="49" charset="0"/>
              </a:rPr>
              <a:t>xdt:Locator</a:t>
            </a:r>
            <a:r>
              <a:rPr lang="en-US" sz="1400" dirty="0" smtClean="0">
                <a:latin typeface="Consolas" panose="020B0609020204030204" pitchFamily="49" charset="0"/>
                <a:cs typeface="Consolas" panose="020B0609020204030204" pitchFamily="49" charset="0"/>
              </a:rPr>
              <a:t>="</a:t>
            </a:r>
            <a:r>
              <a:rPr lang="en-US" sz="1400" dirty="0" smtClean="0">
                <a:solidFill>
                  <a:schemeClr val="bg1"/>
                </a:solidFill>
                <a:latin typeface="Consolas" panose="020B0609020204030204" pitchFamily="49" charset="0"/>
                <a:cs typeface="Consolas" panose="020B0609020204030204" pitchFamily="49" charset="0"/>
              </a:rPr>
              <a:t>Match(name)</a:t>
            </a:r>
            <a:r>
              <a:rPr lang="en-US" sz="1400" dirty="0" smtClean="0">
                <a:latin typeface="Consolas" panose="020B0609020204030204" pitchFamily="49" charset="0"/>
                <a:cs typeface="Consolas" panose="020B0609020204030204" pitchFamily="49" charset="0"/>
              </a:rPr>
              <a:t>" </a:t>
            </a:r>
            <a:r>
              <a:rPr lang="en-US" sz="1400" dirty="0" err="1" smtClean="0">
                <a:solidFill>
                  <a:schemeClr val="accent3">
                    <a:lumMod val="20000"/>
                    <a:lumOff val="80000"/>
                  </a:schemeClr>
                </a:solidFill>
                <a:latin typeface="Consolas" panose="020B0609020204030204" pitchFamily="49" charset="0"/>
                <a:cs typeface="Consolas" panose="020B0609020204030204" pitchFamily="49" charset="0"/>
              </a:rPr>
              <a:t>xdt:Transform</a:t>
            </a:r>
            <a:r>
              <a:rPr lang="en-US" sz="1400" dirty="0" smtClean="0">
                <a:latin typeface="Consolas" panose="020B0609020204030204" pitchFamily="49" charset="0"/>
                <a:cs typeface="Consolas" panose="020B0609020204030204" pitchFamily="49" charset="0"/>
              </a:rPr>
              <a:t>="</a:t>
            </a:r>
            <a:r>
              <a:rPr lang="en-US" sz="1400" dirty="0" err="1" smtClean="0">
                <a:solidFill>
                  <a:schemeClr val="bg1"/>
                </a:solidFill>
                <a:latin typeface="Consolas" panose="020B0609020204030204" pitchFamily="49" charset="0"/>
                <a:cs typeface="Consolas" panose="020B0609020204030204" pitchFamily="49" charset="0"/>
              </a:rPr>
              <a:t>SetAttributes</a:t>
            </a:r>
            <a:r>
              <a:rPr lang="en-US" sz="1400" dirty="0" smtClean="0">
                <a:solidFill>
                  <a:schemeClr val="bg1"/>
                </a:solidFill>
                <a:latin typeface="Consolas" panose="020B0609020204030204" pitchFamily="49" charset="0"/>
                <a:cs typeface="Consolas" panose="020B0609020204030204" pitchFamily="49" charset="0"/>
              </a:rPr>
              <a:t>(</a:t>
            </a:r>
            <a:r>
              <a:rPr lang="en-US" sz="1400" dirty="0" err="1" smtClean="0">
                <a:solidFill>
                  <a:schemeClr val="bg1"/>
                </a:solidFill>
                <a:latin typeface="Consolas" panose="020B0609020204030204" pitchFamily="49" charset="0"/>
                <a:cs typeface="Consolas" panose="020B0609020204030204" pitchFamily="49" charset="0"/>
              </a:rPr>
              <a:t>queueLength</a:t>
            </a:r>
            <a:r>
              <a:rPr lang="en-US" sz="1400" dirty="0" smtClean="0">
                <a:solidFill>
                  <a:schemeClr val="bg1"/>
                </a:solidFill>
                <a:latin typeface="Consolas" panose="020B0609020204030204" pitchFamily="49" charset="0"/>
                <a:cs typeface="Consolas" panose="020B0609020204030204" pitchFamily="49" charset="0"/>
              </a:rPr>
              <a:t>)</a:t>
            </a:r>
            <a:r>
              <a:rPr lang="en-US" sz="1400" dirty="0" smtClean="0">
                <a:latin typeface="Consolas" panose="020B0609020204030204" pitchFamily="49" charset="0"/>
                <a:cs typeface="Consolas" panose="020B0609020204030204" pitchFamily="49" charset="0"/>
              </a:rPr>
              <a:t>"&gt;</a:t>
            </a:r>
          </a:p>
          <a:p>
            <a:r>
              <a:rPr lang="en-US" sz="1400" dirty="0" smtClean="0">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add</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applicationPools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system.applicationHost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a:t>
            </a:r>
            <a:r>
              <a:rPr lang="en-US" sz="1400" dirty="0">
                <a:latin typeface="Consolas" panose="020B0609020204030204" pitchFamily="49" charset="0"/>
                <a:cs typeface="Consolas" panose="020B0609020204030204" pitchFamily="49" charset="0"/>
              </a:rPr>
              <a:t>&gt;</a:t>
            </a:r>
          </a:p>
        </p:txBody>
      </p:sp>
      <p:sp>
        <p:nvSpPr>
          <p:cNvPr id="4" name="Title 3"/>
          <p:cNvSpPr>
            <a:spLocks noGrp="1"/>
          </p:cNvSpPr>
          <p:nvPr>
            <p:ph type="title"/>
          </p:nvPr>
        </p:nvSpPr>
        <p:spPr/>
        <p:txBody>
          <a:bodyPr>
            <a:noAutofit/>
          </a:bodyPr>
          <a:lstStyle/>
          <a:p>
            <a:r>
              <a:rPr lang="en-US" dirty="0" smtClean="0"/>
              <a:t>XDT </a:t>
            </a:r>
            <a:r>
              <a:rPr lang="en-US" b="1" dirty="0" smtClean="0">
                <a:solidFill>
                  <a:schemeClr val="tx1"/>
                </a:solidFill>
                <a:latin typeface="Novecento sans wide Book" panose="00000405000000000000" pitchFamily="50" charset="0"/>
              </a:rPr>
              <a:t>TRANSFORM</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increase </a:t>
            </a:r>
            <a:r>
              <a:rPr lang="en-US" dirty="0" err="1" smtClean="0"/>
              <a:t>queueLength</a:t>
            </a:r>
            <a:endParaRPr lang="en-US" dirty="0"/>
          </a:p>
        </p:txBody>
      </p:sp>
    </p:spTree>
    <p:extLst>
      <p:ext uri="{BB962C8B-B14F-4D97-AF65-F5344CB8AC3E}">
        <p14:creationId xmlns:p14="http://schemas.microsoft.com/office/powerpoint/2010/main" val="19551967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1981200" y="1730478"/>
            <a:ext cx="8229600" cy="3908323"/>
          </a:xfrm>
        </p:spPr>
        <p:txBody>
          <a:bodyPr>
            <a:noAutofit/>
          </a:bodyPr>
          <a:lstStyle/>
          <a:p>
            <a:r>
              <a:rPr lang="en-US" sz="1400" dirty="0">
                <a:solidFill>
                  <a:schemeClr val="accent4">
                    <a:lumMod val="25000"/>
                  </a:schemeClr>
                </a:solidFill>
                <a:latin typeface="Consolas" panose="020B0609020204030204" pitchFamily="49" charset="0"/>
                <a:cs typeface="Consolas" panose="020B0609020204030204" pitchFamily="49" charset="0"/>
              </a:rPr>
              <a:t>&lt;configuration </a:t>
            </a:r>
            <a:r>
              <a:rPr lang="en-US" sz="1400" dirty="0" err="1">
                <a:solidFill>
                  <a:schemeClr val="accent4">
                    <a:lumMod val="25000"/>
                  </a:schemeClr>
                </a:solidFill>
                <a:latin typeface="Consolas" panose="020B0609020204030204" pitchFamily="49" charset="0"/>
                <a:cs typeface="Consolas" panose="020B0609020204030204" pitchFamily="49" charset="0"/>
              </a:rPr>
              <a:t>xmlns:xdt</a:t>
            </a:r>
            <a:r>
              <a:rPr lang="en-US" sz="1400" dirty="0">
                <a:solidFill>
                  <a:schemeClr val="accent4">
                    <a:lumMod val="25000"/>
                  </a:schemeClr>
                </a:solidFill>
                <a:latin typeface="Consolas" panose="020B0609020204030204" pitchFamily="49" charset="0"/>
                <a:cs typeface="Consolas" panose="020B0609020204030204" pitchFamily="49" charset="0"/>
              </a:rPr>
              <a:t>="</a:t>
            </a:r>
            <a:r>
              <a:rPr lang="en-US" sz="1400" u="sng" dirty="0">
                <a:solidFill>
                  <a:schemeClr val="accent4">
                    <a:lumMod val="25000"/>
                  </a:schemeClr>
                </a:solidFill>
                <a:latin typeface="Consolas" panose="020B0609020204030204" pitchFamily="49" charset="0"/>
                <a:cs typeface="Consolas" panose="020B0609020204030204" pitchFamily="49" charset="0"/>
              </a:rPr>
              <a:t>http://schemas.microsoft.com/XML-Document-Transform</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  &lt;</a:t>
            </a:r>
            <a:r>
              <a:rPr lang="en-US" sz="1400" dirty="0" err="1">
                <a:solidFill>
                  <a:schemeClr val="accent4">
                    <a:lumMod val="25000"/>
                  </a:schemeClr>
                </a:solidFill>
                <a:latin typeface="Consolas" panose="020B0609020204030204" pitchFamily="49" charset="0"/>
                <a:cs typeface="Consolas" panose="020B0609020204030204" pitchFamily="49" charset="0"/>
              </a:rPr>
              <a:t>system.applicationHost</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    &lt;</a:t>
            </a:r>
            <a:r>
              <a:rPr lang="en-US" sz="1400" dirty="0" err="1">
                <a:solidFill>
                  <a:schemeClr val="accent4">
                    <a:lumMod val="25000"/>
                  </a:schemeClr>
                </a:solidFill>
                <a:latin typeface="Consolas" panose="020B0609020204030204" pitchFamily="49" charset="0"/>
                <a:cs typeface="Consolas" panose="020B0609020204030204" pitchFamily="49" charset="0"/>
              </a:rPr>
              <a:t>applicationPools</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      &lt;add name="</a:t>
            </a:r>
            <a:r>
              <a:rPr lang="en-US" sz="1400" b="1" dirty="0">
                <a:solidFill>
                  <a:schemeClr val="accent1"/>
                </a:solidFill>
                <a:latin typeface="Consolas" panose="020B0609020204030204" pitchFamily="49" charset="0"/>
                <a:cs typeface="Consolas" panose="020B0609020204030204" pitchFamily="49" charset="0"/>
              </a:rPr>
              <a:t>%XDT_SITENAME%</a:t>
            </a:r>
            <a:r>
              <a:rPr lang="en-US" sz="1400" dirty="0">
                <a:solidFill>
                  <a:schemeClr val="accent4">
                    <a:lumMod val="25000"/>
                  </a:schemeClr>
                </a:solidFill>
                <a:latin typeface="Consolas" panose="020B0609020204030204" pitchFamily="49" charset="0"/>
                <a:cs typeface="Consolas" panose="020B0609020204030204" pitchFamily="49" charset="0"/>
              </a:rPr>
              <a:t>" </a:t>
            </a:r>
            <a:r>
              <a:rPr lang="en-US" sz="1400" dirty="0" err="1">
                <a:solidFill>
                  <a:schemeClr val="accent4">
                    <a:lumMod val="25000"/>
                  </a:schemeClr>
                </a:solidFill>
                <a:latin typeface="Consolas" panose="020B0609020204030204" pitchFamily="49" charset="0"/>
                <a:cs typeface="Consolas" panose="020B0609020204030204" pitchFamily="49" charset="0"/>
              </a:rPr>
              <a:t>queueLength</a:t>
            </a:r>
            <a:r>
              <a:rPr lang="en-US" sz="1400" dirty="0">
                <a:solidFill>
                  <a:schemeClr val="accent4">
                    <a:lumMod val="25000"/>
                  </a:schemeClr>
                </a:solidFill>
                <a:latin typeface="Consolas" panose="020B0609020204030204" pitchFamily="49" charset="0"/>
                <a:cs typeface="Consolas" panose="020B0609020204030204" pitchFamily="49" charset="0"/>
              </a:rPr>
              <a:t>="5000" </a:t>
            </a:r>
          </a:p>
          <a:p>
            <a:r>
              <a:rPr lang="en-US" sz="1400" dirty="0">
                <a:solidFill>
                  <a:schemeClr val="accent4">
                    <a:lumMod val="25000"/>
                  </a:schemeClr>
                </a:solidFill>
                <a:latin typeface="Consolas" panose="020B0609020204030204" pitchFamily="49" charset="0"/>
                <a:cs typeface="Consolas" panose="020B0609020204030204" pitchFamily="49" charset="0"/>
              </a:rPr>
              <a:t>	</a:t>
            </a:r>
            <a:r>
              <a:rPr lang="en-US" sz="1400" dirty="0" err="1">
                <a:solidFill>
                  <a:schemeClr val="accent4">
                    <a:lumMod val="25000"/>
                  </a:schemeClr>
                </a:solidFill>
                <a:latin typeface="Consolas" panose="020B0609020204030204" pitchFamily="49" charset="0"/>
                <a:cs typeface="Consolas" panose="020B0609020204030204" pitchFamily="49" charset="0"/>
              </a:rPr>
              <a:t>xdt:Locator</a:t>
            </a:r>
            <a:r>
              <a:rPr lang="en-US" sz="1400" dirty="0">
                <a:solidFill>
                  <a:schemeClr val="accent4">
                    <a:lumMod val="25000"/>
                  </a:schemeClr>
                </a:solidFill>
                <a:latin typeface="Consolas" panose="020B0609020204030204" pitchFamily="49" charset="0"/>
                <a:cs typeface="Consolas" panose="020B0609020204030204" pitchFamily="49" charset="0"/>
              </a:rPr>
              <a:t>="Match(name)" </a:t>
            </a:r>
            <a:r>
              <a:rPr lang="en-US" sz="1400" dirty="0" err="1">
                <a:solidFill>
                  <a:schemeClr val="accent4">
                    <a:lumMod val="25000"/>
                  </a:schemeClr>
                </a:solidFill>
                <a:latin typeface="Consolas" panose="020B0609020204030204" pitchFamily="49" charset="0"/>
                <a:cs typeface="Consolas" panose="020B0609020204030204" pitchFamily="49" charset="0"/>
              </a:rPr>
              <a:t>xdt:Transform</a:t>
            </a:r>
            <a:r>
              <a:rPr lang="en-US" sz="1400" dirty="0">
                <a:solidFill>
                  <a:schemeClr val="accent4">
                    <a:lumMod val="25000"/>
                  </a:schemeClr>
                </a:solidFill>
                <a:latin typeface="Consolas" panose="020B0609020204030204" pitchFamily="49" charset="0"/>
                <a:cs typeface="Consolas" panose="020B0609020204030204" pitchFamily="49" charset="0"/>
              </a:rPr>
              <a:t>="</a:t>
            </a:r>
            <a:r>
              <a:rPr lang="en-US" sz="1400" dirty="0" err="1">
                <a:solidFill>
                  <a:schemeClr val="accent4">
                    <a:lumMod val="25000"/>
                  </a:schemeClr>
                </a:solidFill>
                <a:latin typeface="Consolas" panose="020B0609020204030204" pitchFamily="49" charset="0"/>
                <a:cs typeface="Consolas" panose="020B0609020204030204" pitchFamily="49" charset="0"/>
              </a:rPr>
              <a:t>SetAttributes</a:t>
            </a:r>
            <a:r>
              <a:rPr lang="en-US" sz="1400" dirty="0">
                <a:solidFill>
                  <a:schemeClr val="accent4">
                    <a:lumMod val="25000"/>
                  </a:schemeClr>
                </a:solidFill>
                <a:latin typeface="Consolas" panose="020B0609020204030204" pitchFamily="49" charset="0"/>
                <a:cs typeface="Consolas" panose="020B0609020204030204" pitchFamily="49" charset="0"/>
              </a:rPr>
              <a:t>(</a:t>
            </a:r>
            <a:r>
              <a:rPr lang="en-US" sz="1400" dirty="0" err="1">
                <a:solidFill>
                  <a:schemeClr val="accent4">
                    <a:lumMod val="25000"/>
                  </a:schemeClr>
                </a:solidFill>
                <a:latin typeface="Consolas" panose="020B0609020204030204" pitchFamily="49" charset="0"/>
                <a:cs typeface="Consolas" panose="020B0609020204030204" pitchFamily="49" charset="0"/>
              </a:rPr>
              <a:t>queueLength</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      &lt;/add&gt;</a:t>
            </a:r>
          </a:p>
          <a:p>
            <a:r>
              <a:rPr lang="en-US" sz="1400" dirty="0">
                <a:solidFill>
                  <a:schemeClr val="accent4">
                    <a:lumMod val="25000"/>
                  </a:schemeClr>
                </a:solidFill>
                <a:latin typeface="Consolas" panose="020B0609020204030204" pitchFamily="49" charset="0"/>
                <a:cs typeface="Consolas" panose="020B0609020204030204" pitchFamily="49" charset="0"/>
              </a:rPr>
              <a:t>    &lt;/</a:t>
            </a:r>
            <a:r>
              <a:rPr lang="en-US" sz="1400" dirty="0" err="1">
                <a:solidFill>
                  <a:schemeClr val="accent4">
                    <a:lumMod val="25000"/>
                  </a:schemeClr>
                </a:solidFill>
                <a:latin typeface="Consolas" panose="020B0609020204030204" pitchFamily="49" charset="0"/>
                <a:cs typeface="Consolas" panose="020B0609020204030204" pitchFamily="49" charset="0"/>
              </a:rPr>
              <a:t>applicationPools</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  &lt;/</a:t>
            </a:r>
            <a:r>
              <a:rPr lang="en-US" sz="1400" dirty="0" err="1">
                <a:solidFill>
                  <a:schemeClr val="accent4">
                    <a:lumMod val="25000"/>
                  </a:schemeClr>
                </a:solidFill>
                <a:latin typeface="Consolas" panose="020B0609020204030204" pitchFamily="49" charset="0"/>
                <a:cs typeface="Consolas" panose="020B0609020204030204" pitchFamily="49" charset="0"/>
              </a:rPr>
              <a:t>system.applicationHost</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&lt;/configuration&gt;</a:t>
            </a:r>
          </a:p>
        </p:txBody>
      </p:sp>
      <p:sp>
        <p:nvSpPr>
          <p:cNvPr id="4" name="Title 3"/>
          <p:cNvSpPr>
            <a:spLocks noGrp="1"/>
          </p:cNvSpPr>
          <p:nvPr>
            <p:ph type="title"/>
          </p:nvPr>
        </p:nvSpPr>
        <p:spPr/>
        <p:txBody>
          <a:bodyPr>
            <a:noAutofit/>
          </a:bodyPr>
          <a:lstStyle/>
          <a:p>
            <a:r>
              <a:rPr lang="en-US" dirty="0" smtClean="0"/>
              <a:t>XDT </a:t>
            </a:r>
            <a:r>
              <a:rPr lang="en-US" b="1" dirty="0" smtClean="0">
                <a:solidFill>
                  <a:schemeClr val="tx1"/>
                </a:solidFill>
                <a:latin typeface="Novecento sans wide Book" panose="00000405000000000000" pitchFamily="50" charset="0"/>
              </a:rPr>
              <a:t>TRANSFORM</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increase </a:t>
            </a:r>
            <a:r>
              <a:rPr lang="en-US" dirty="0" err="1" smtClean="0"/>
              <a:t>queueLength</a:t>
            </a:r>
            <a:endParaRPr lang="en-US" dirty="0"/>
          </a:p>
        </p:txBody>
      </p:sp>
      <p:sp>
        <p:nvSpPr>
          <p:cNvPr id="10" name="Oval 9"/>
          <p:cNvSpPr/>
          <p:nvPr/>
        </p:nvSpPr>
        <p:spPr>
          <a:xfrm>
            <a:off x="5209617" y="2844234"/>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Elbow Connector 10"/>
          <p:cNvCxnSpPr>
            <a:stCxn id="10" idx="4"/>
            <a:endCxn id="21" idx="1"/>
          </p:cNvCxnSpPr>
          <p:nvPr/>
        </p:nvCxnSpPr>
        <p:spPr>
          <a:xfrm rot="16200000" flipH="1">
            <a:off x="5272055" y="3051795"/>
            <a:ext cx="610715" cy="555591"/>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5855208" y="3434894"/>
            <a:ext cx="1737360" cy="1269821"/>
            <a:chOff x="1219200" y="1879680"/>
            <a:chExt cx="1737360" cy="1269821"/>
          </a:xfrm>
        </p:grpSpPr>
        <p:sp>
          <p:nvSpPr>
            <p:cNvPr id="21" name="TextBox 20"/>
            <p:cNvSpPr txBox="1"/>
            <p:nvPr/>
          </p:nvSpPr>
          <p:spPr>
            <a:xfrm>
              <a:off x="1219200" y="1879680"/>
              <a:ext cx="1334020" cy="400110"/>
            </a:xfrm>
            <a:prstGeom prst="rect">
              <a:avLst/>
            </a:prstGeom>
            <a:noFill/>
          </p:spPr>
          <p:txBody>
            <a:bodyPr wrap="none" rtlCol="0">
              <a:spAutoFit/>
            </a:bodyPr>
            <a:lstStyle/>
            <a:p>
              <a:r>
                <a:rPr lang="en-US" sz="2000" dirty="0" err="1">
                  <a:solidFill>
                    <a:schemeClr val="accent1"/>
                  </a:solidFill>
                  <a:latin typeface="+mj-lt"/>
                </a:rPr>
                <a:t>Env</a:t>
              </a:r>
              <a:r>
                <a:rPr lang="en-US" sz="2000" dirty="0">
                  <a:solidFill>
                    <a:schemeClr val="accent1"/>
                  </a:solidFill>
                  <a:latin typeface="+mj-lt"/>
                </a:rPr>
                <a:t> </a:t>
              </a:r>
              <a:r>
                <a:rPr lang="en-US" sz="2000" dirty="0" err="1">
                  <a:solidFill>
                    <a:schemeClr val="accent1"/>
                  </a:solidFill>
                  <a:latin typeface="+mj-lt"/>
                </a:rPr>
                <a:t>Vars</a:t>
              </a:r>
              <a:endParaRPr lang="en-US" sz="2000" dirty="0">
                <a:solidFill>
                  <a:schemeClr val="accent1"/>
                </a:solidFill>
                <a:latin typeface="+mj-lt"/>
              </a:endParaRPr>
            </a:p>
          </p:txBody>
        </p:sp>
        <p:sp>
          <p:nvSpPr>
            <p:cNvPr id="22" name="Rectangle 21"/>
            <p:cNvSpPr/>
            <p:nvPr/>
          </p:nvSpPr>
          <p:spPr>
            <a:xfrm>
              <a:off x="1219200" y="2210782"/>
              <a:ext cx="1737360" cy="938719"/>
            </a:xfrm>
            <a:prstGeom prst="rect">
              <a:avLst/>
            </a:prstGeom>
          </p:spPr>
          <p:txBody>
            <a:bodyPr wrap="square">
              <a:spAutoFit/>
            </a:bodyPr>
            <a:lstStyle/>
            <a:p>
              <a:r>
                <a:rPr lang="en-US" sz="1100" dirty="0">
                  <a:solidFill>
                    <a:schemeClr val="bg1"/>
                  </a:solidFill>
                  <a:latin typeface="Consolas" panose="020B0609020204030204" pitchFamily="49" charset="0"/>
                  <a:cs typeface="Consolas" panose="020B0609020204030204" pitchFamily="49" charset="0"/>
                </a:rPr>
                <a:t>XDT_SITENAME</a:t>
              </a:r>
            </a:p>
            <a:p>
              <a:r>
                <a:rPr lang="en-US" sz="1100" dirty="0">
                  <a:solidFill>
                    <a:schemeClr val="bg1"/>
                  </a:solidFill>
                  <a:latin typeface="Consolas" panose="020B0609020204030204" pitchFamily="49" charset="0"/>
                  <a:cs typeface="Consolas" panose="020B0609020204030204" pitchFamily="49" charset="0"/>
                </a:rPr>
                <a:t>XDT_SCMSITENAME</a:t>
              </a:r>
            </a:p>
            <a:p>
              <a:r>
                <a:rPr lang="en-US" sz="1100" dirty="0">
                  <a:solidFill>
                    <a:schemeClr val="bg1"/>
                  </a:solidFill>
                  <a:latin typeface="Consolas" panose="020B0609020204030204" pitchFamily="49" charset="0"/>
                  <a:cs typeface="Consolas" panose="020B0609020204030204" pitchFamily="49" charset="0"/>
                </a:rPr>
                <a:t>XDT_APPPOOLNAME</a:t>
              </a:r>
            </a:p>
            <a:p>
              <a:r>
                <a:rPr lang="en-US" sz="1100" dirty="0">
                  <a:solidFill>
                    <a:schemeClr val="bg1"/>
                  </a:solidFill>
                  <a:latin typeface="Consolas" panose="020B0609020204030204" pitchFamily="49" charset="0"/>
                  <a:cs typeface="Consolas" panose="020B0609020204030204" pitchFamily="49" charset="0"/>
                </a:rPr>
                <a:t>XDT_EXTENSIONPATH</a:t>
              </a:r>
            </a:p>
            <a:p>
              <a:r>
                <a:rPr lang="en-US" sz="1100" dirty="0">
                  <a:solidFill>
                    <a:schemeClr val="bg1"/>
                  </a:solidFill>
                  <a:latin typeface="Consolas" panose="020B0609020204030204" pitchFamily="49" charset="0"/>
                  <a:cs typeface="Consolas" panose="020B0609020204030204" pitchFamily="49" charset="0"/>
                </a:rPr>
                <a:t>HOME</a:t>
              </a:r>
            </a:p>
          </p:txBody>
        </p:sp>
      </p:grpSp>
    </p:spTree>
    <p:extLst>
      <p:ext uri="{BB962C8B-B14F-4D97-AF65-F5344CB8AC3E}">
        <p14:creationId xmlns:p14="http://schemas.microsoft.com/office/powerpoint/2010/main" val="38713707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19" r="-95"/>
          <a:stretch/>
        </p:blipFill>
        <p:spPr>
          <a:xfrm>
            <a:off x="-43543" y="-769244"/>
            <a:ext cx="12290972" cy="8128000"/>
          </a:xfrm>
        </p:spPr>
      </p:pic>
      <p:grpSp>
        <p:nvGrpSpPr>
          <p:cNvPr id="2" name="Group 1"/>
          <p:cNvGrpSpPr/>
          <p:nvPr/>
        </p:nvGrpSpPr>
        <p:grpSpPr>
          <a:xfrm>
            <a:off x="0" y="1690943"/>
            <a:ext cx="4067464" cy="4638964"/>
            <a:chOff x="0" y="1690943"/>
            <a:chExt cx="4067464" cy="4638964"/>
          </a:xfrm>
        </p:grpSpPr>
        <p:sp>
          <p:nvSpPr>
            <p:cNvPr id="5" name="Oval 4">
              <a:hlinkClick r:id="" action="ppaction://hlinkshowjump?jump=nextslide"/>
            </p:cNvPr>
            <p:cNvSpPr/>
            <p:nvPr/>
          </p:nvSpPr>
          <p:spPr>
            <a:xfrm>
              <a:off x="0" y="1690943"/>
              <a:ext cx="4067464" cy="4638964"/>
            </a:xfrm>
            <a:custGeom>
              <a:avLst/>
              <a:gdLst/>
              <a:ahLst/>
              <a:cxnLst/>
              <a:rect l="l" t="t" r="r" b="b"/>
              <a:pathLst>
                <a:path w="4067464" h="4638964">
                  <a:moveTo>
                    <a:pt x="1747982" y="0"/>
                  </a:moveTo>
                  <a:cubicBezTo>
                    <a:pt x="3028997" y="0"/>
                    <a:pt x="4067464" y="1038467"/>
                    <a:pt x="4067464" y="2319482"/>
                  </a:cubicBezTo>
                  <a:cubicBezTo>
                    <a:pt x="4067464" y="3600497"/>
                    <a:pt x="3028997" y="4638964"/>
                    <a:pt x="1747982" y="4638964"/>
                  </a:cubicBezTo>
                  <a:cubicBezTo>
                    <a:pt x="1049771" y="4638964"/>
                    <a:pt x="423614" y="4330462"/>
                    <a:pt x="0" y="3840927"/>
                  </a:cubicBezTo>
                  <a:lnTo>
                    <a:pt x="0" y="798037"/>
                  </a:lnTo>
                  <a:cubicBezTo>
                    <a:pt x="423614" y="308502"/>
                    <a:pt x="1049771" y="0"/>
                    <a:pt x="17479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382299" y="2581275"/>
              <a:ext cx="3302866" cy="1569660"/>
            </a:xfrm>
            <a:prstGeom prst="rect">
              <a:avLst/>
            </a:prstGeom>
            <a:noFill/>
          </p:spPr>
          <p:txBody>
            <a:bodyPr wrap="square" rtlCol="0" anchor="ctr">
              <a:spAutoFit/>
            </a:bodyPr>
            <a:lstStyle/>
            <a:p>
              <a:pPr>
                <a:lnSpc>
                  <a:spcPct val="80000"/>
                </a:lnSpc>
              </a:pPr>
              <a:r>
                <a:rPr lang="en-US" sz="6000" dirty="0" err="1">
                  <a:solidFill>
                    <a:schemeClr val="bg1"/>
                  </a:solidFill>
                  <a:latin typeface="+mj-lt"/>
                </a:rPr>
                <a:t>nik</a:t>
              </a:r>
              <a:r>
                <a:rPr lang="en-US" sz="6000" dirty="0">
                  <a:solidFill>
                    <a:schemeClr val="bg1"/>
                  </a:solidFill>
                  <a:latin typeface="+mj-lt"/>
                </a:rPr>
                <a:t/>
              </a:r>
              <a:br>
                <a:rPr lang="en-US" sz="6000" dirty="0">
                  <a:solidFill>
                    <a:schemeClr val="bg1"/>
                  </a:solidFill>
                  <a:latin typeface="+mj-lt"/>
                </a:rPr>
              </a:br>
              <a:r>
                <a:rPr lang="en-US" sz="6000" dirty="0" err="1">
                  <a:solidFill>
                    <a:schemeClr val="bg1"/>
                  </a:solidFill>
                  <a:latin typeface="+mj-lt"/>
                </a:rPr>
                <a:t>molnar</a:t>
              </a:r>
              <a:endParaRPr lang="en-US" sz="6000" dirty="0">
                <a:solidFill>
                  <a:schemeClr val="bg1"/>
                </a:solidFill>
                <a:latin typeface="+mj-lt"/>
              </a:endParaRPr>
            </a:p>
          </p:txBody>
        </p:sp>
        <p:sp>
          <p:nvSpPr>
            <p:cNvPr id="6" name="TextBox 5"/>
            <p:cNvSpPr txBox="1"/>
            <p:nvPr/>
          </p:nvSpPr>
          <p:spPr>
            <a:xfrm>
              <a:off x="2266950" y="4420409"/>
              <a:ext cx="1466850" cy="461665"/>
            </a:xfrm>
            <a:prstGeom prst="rect">
              <a:avLst/>
            </a:prstGeom>
            <a:noFill/>
          </p:spPr>
          <p:txBody>
            <a:bodyPr wrap="square" rtlCol="0" anchor="ctr">
              <a:spAutoFit/>
            </a:bodyPr>
            <a:lstStyle/>
            <a:p>
              <a:pPr algn="r"/>
              <a:r>
                <a:rPr lang="en-US" sz="2400" dirty="0">
                  <a:solidFill>
                    <a:schemeClr val="accent4"/>
                  </a:solidFill>
                </a:rPr>
                <a:t>nikmd23</a:t>
              </a:r>
              <a:endParaRPr lang="en-US" sz="1600" dirty="0">
                <a:solidFill>
                  <a:schemeClr val="accent4"/>
                </a:solidFill>
              </a:endParaRPr>
            </a:p>
          </p:txBody>
        </p:sp>
      </p:grpSp>
      <p:sp>
        <p:nvSpPr>
          <p:cNvPr id="22" name="Oval 21"/>
          <p:cNvSpPr/>
          <p:nvPr/>
        </p:nvSpPr>
        <p:spPr>
          <a:xfrm>
            <a:off x="3836239" y="5199366"/>
            <a:ext cx="185865" cy="1858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733800" y="4343400"/>
            <a:ext cx="615684" cy="615684"/>
          </a:xfrm>
          <a:prstGeom prst="ellipse">
            <a:avLst/>
          </a:prstGeom>
          <a:solidFill>
            <a:schemeClr val="tx2"/>
          </a:solidFill>
        </p:spPr>
        <p:txBody>
          <a:bodyPr wrap="none" lIns="0" tIns="0" rIns="0" bIns="0" rtlCol="0" anchor="ctr">
            <a:noAutofit/>
          </a:bodyPr>
          <a:lstStyle/>
          <a:p>
            <a:pPr algn="ctr"/>
            <a:r>
              <a:rPr lang="en-US" sz="3200" dirty="0">
                <a:solidFill>
                  <a:schemeClr val="bg1"/>
                </a:solidFill>
                <a:latin typeface="FontAwesome" pitchFamily="2" charset="0"/>
              </a:rPr>
              <a:t></a:t>
            </a:r>
            <a:endParaRPr lang="ru-RU" sz="3200" dirty="0">
              <a:solidFill>
                <a:schemeClr val="bg1"/>
              </a:solidFill>
            </a:endParaRPr>
          </a:p>
        </p:txBody>
      </p:sp>
      <p:sp>
        <p:nvSpPr>
          <p:cNvPr id="15" name="Rectangle 14"/>
          <p:cNvSpPr/>
          <p:nvPr/>
        </p:nvSpPr>
        <p:spPr>
          <a:xfrm>
            <a:off x="1656" y="1514315"/>
            <a:ext cx="535724" cy="584775"/>
          </a:xfrm>
          <a:prstGeom prst="rect">
            <a:avLst/>
          </a:prstGeom>
        </p:spPr>
        <p:txBody>
          <a:bodyPr wrap="none">
            <a:spAutoFit/>
          </a:bodyPr>
          <a:lstStyle/>
          <a:p>
            <a:r>
              <a:rPr lang="en-US" sz="3200" dirty="0">
                <a:solidFill>
                  <a:schemeClr val="bg1"/>
                </a:solidFill>
                <a:latin typeface="FontAwesome" pitchFamily="2" charset="0"/>
              </a:rPr>
              <a:t></a:t>
            </a:r>
            <a:endParaRPr lang="en-US" sz="3200" dirty="0">
              <a:solidFill>
                <a:schemeClr val="bg1"/>
              </a:solidFill>
              <a:latin typeface="MS Shell Dlg 2" panose="020B0604030504040204" pitchFamily="34" charset="0"/>
            </a:endParaRPr>
          </a:p>
        </p:txBody>
      </p:sp>
      <p:pic>
        <p:nvPicPr>
          <p:cNvPr id="16" name="Picture 15"/>
          <p:cNvPicPr>
            <a:picLocks noChangeAspect="1"/>
          </p:cNvPicPr>
          <p:nvPr/>
        </p:nvPicPr>
        <p:blipFill>
          <a:blip r:embed="rId4">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537381" y="4481965"/>
            <a:ext cx="1057275" cy="1638300"/>
          </a:xfrm>
          <a:prstGeom prst="rect">
            <a:avLst/>
          </a:prstGeom>
        </p:spPr>
      </p:pic>
    </p:spTree>
    <p:extLst>
      <p:ext uri="{BB962C8B-B14F-4D97-AF65-F5344CB8AC3E}">
        <p14:creationId xmlns:p14="http://schemas.microsoft.com/office/powerpoint/2010/main" val="22961443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725714" y="1625600"/>
            <a:ext cx="10740572" cy="4013201"/>
          </a:xfrm>
        </p:spPr>
        <p:txBody>
          <a:bodyPr>
            <a:noAutofit/>
          </a:bodyPr>
          <a:lstStyle/>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xmlns:xdt</a:t>
            </a:r>
            <a:r>
              <a:rPr lang="en-US" sz="1400" dirty="0">
                <a:latin typeface="Consolas" panose="020B0609020204030204" pitchFamily="49" charset="0"/>
                <a:cs typeface="Consolas" panose="020B0609020204030204" pitchFamily="49" charset="0"/>
              </a:rPr>
              <a:t>="</a:t>
            </a:r>
            <a:r>
              <a:rPr lang="en-US" sz="1400" u="sng" dirty="0">
                <a:solidFill>
                  <a:schemeClr val="accent3">
                    <a:lumMod val="60000"/>
                    <a:lumOff val="40000"/>
                  </a:schemeClr>
                </a:solidFill>
                <a:latin typeface="Consolas" panose="020B0609020204030204" pitchFamily="49" charset="0"/>
                <a:cs typeface="Consolas" panose="020B0609020204030204" pitchFamily="49" charset="0"/>
              </a:rPr>
              <a:t>http://schemas.microsoft.com/XML-Document-Transform</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system.applicationHost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sites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site</a:t>
            </a:r>
            <a:r>
              <a:rPr lang="en-US" sz="1400" dirty="0">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name</a:t>
            </a:r>
            <a:r>
              <a:rPr lang="en-US" sz="1400" dirty="0">
                <a:latin typeface="Consolas" panose="020B0609020204030204" pitchFamily="49" charset="0"/>
                <a:cs typeface="Consolas" panose="020B0609020204030204" pitchFamily="49" charset="0"/>
              </a:rPr>
              <a:t>="</a:t>
            </a:r>
            <a:r>
              <a:rPr lang="en-US" sz="1400" b="1" dirty="0">
                <a:solidFill>
                  <a:schemeClr val="accent1"/>
                </a:solidFill>
                <a:latin typeface="Consolas" panose="020B0609020204030204" pitchFamily="49" charset="0"/>
                <a:cs typeface="Consolas" panose="020B0609020204030204" pitchFamily="49" charset="0"/>
              </a:rPr>
              <a:t>%XDT_SCMSITENAME%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xdt:Locator</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Match(name)</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application</a:t>
            </a:r>
            <a:r>
              <a:rPr lang="en-US" sz="1400" dirty="0">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path</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/{extension-name}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xdt:Locator</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Match(path)</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xdt:Transform</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Remove</a:t>
            </a:r>
            <a:r>
              <a:rPr lang="en-US" sz="1400" dirty="0">
                <a:latin typeface="Consolas" panose="020B0609020204030204" pitchFamily="49" charset="0"/>
                <a:cs typeface="Consolas" panose="020B0609020204030204" pitchFamily="49" charset="0"/>
              </a:rPr>
              <a:t>" /&gt;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application</a:t>
            </a:r>
            <a:r>
              <a:rPr lang="en-US" sz="1400" dirty="0">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path</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/{extension-name}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applicationPool</a:t>
            </a:r>
            <a:r>
              <a:rPr lang="en-US" sz="1400" dirty="0">
                <a:latin typeface="Consolas" panose="020B0609020204030204" pitchFamily="49" charset="0"/>
                <a:cs typeface="Consolas" panose="020B0609020204030204" pitchFamily="49" charset="0"/>
              </a:rPr>
              <a:t>="</a:t>
            </a:r>
            <a:r>
              <a:rPr lang="en-US" sz="1400" b="1" dirty="0">
                <a:solidFill>
                  <a:schemeClr val="accent1"/>
                </a:solidFill>
                <a:latin typeface="Consolas" panose="020B0609020204030204" pitchFamily="49" charset="0"/>
                <a:cs typeface="Consolas" panose="020B0609020204030204" pitchFamily="49" charset="0"/>
              </a:rPr>
              <a:t>%XDT_APPPOOLNAME%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xdt:Transform</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Insert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virtualDirectory</a:t>
            </a:r>
            <a:r>
              <a:rPr lang="en-US" sz="1400" dirty="0">
                <a:solidFill>
                  <a:schemeClr val="accent3">
                    <a:lumMod val="60000"/>
                    <a:lumOff val="40000"/>
                  </a:schemeClr>
                </a:solidFill>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path</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physicalPath</a:t>
            </a:r>
            <a:r>
              <a:rPr lang="en-US" sz="1400" dirty="0">
                <a:latin typeface="Consolas" panose="020B0609020204030204" pitchFamily="49" charset="0"/>
                <a:cs typeface="Consolas" panose="020B0609020204030204" pitchFamily="49" charset="0"/>
              </a:rPr>
              <a:t>="</a:t>
            </a:r>
            <a:r>
              <a:rPr lang="en-US" sz="1400" b="1" dirty="0">
                <a:solidFill>
                  <a:schemeClr val="accent1"/>
                </a:solidFill>
                <a:latin typeface="Consolas" panose="020B0609020204030204" pitchFamily="49" charset="0"/>
                <a:cs typeface="Consolas" panose="020B0609020204030204" pitchFamily="49" charset="0"/>
              </a:rPr>
              <a:t>%XDT_EXTENSIONPATH%</a:t>
            </a:r>
            <a:r>
              <a:rPr lang="en-US" sz="1400" dirty="0">
                <a:latin typeface="Consolas" panose="020B0609020204030204" pitchFamily="49" charset="0"/>
                <a:cs typeface="Consolas" panose="020B0609020204030204" pitchFamily="49" charset="0"/>
              </a:rPr>
              <a:t>" /&gt;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application</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site</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sites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system.applicationHost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a:t>
            </a:r>
            <a:r>
              <a:rPr lang="en-US" sz="1400" dirty="0">
                <a:latin typeface="Consolas" panose="020B0609020204030204" pitchFamily="49" charset="0"/>
                <a:cs typeface="Consolas" panose="020B0609020204030204" pitchFamily="49" charset="0"/>
              </a:rPr>
              <a:t>&gt;</a:t>
            </a:r>
          </a:p>
        </p:txBody>
      </p:sp>
      <p:sp>
        <p:nvSpPr>
          <p:cNvPr id="4" name="Title 3"/>
          <p:cNvSpPr>
            <a:spLocks noGrp="1"/>
          </p:cNvSpPr>
          <p:nvPr>
            <p:ph type="title"/>
          </p:nvPr>
        </p:nvSpPr>
        <p:spPr/>
        <p:txBody>
          <a:bodyPr>
            <a:noAutofit/>
          </a:bodyPr>
          <a:lstStyle/>
          <a:p>
            <a:r>
              <a:rPr lang="en-US" dirty="0" smtClean="0"/>
              <a:t>XDT </a:t>
            </a:r>
            <a:r>
              <a:rPr lang="en-US" b="1" dirty="0" smtClean="0">
                <a:solidFill>
                  <a:schemeClr val="tx1"/>
                </a:solidFill>
                <a:latin typeface="Novecento sans wide Book" panose="00000405000000000000" pitchFamily="50" charset="0"/>
              </a:rPr>
              <a:t>TRANSFORM</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add site extension</a:t>
            </a:r>
            <a:endParaRPr lang="en-US" dirty="0"/>
          </a:p>
        </p:txBody>
      </p:sp>
    </p:spTree>
    <p:extLst>
      <p:ext uri="{BB962C8B-B14F-4D97-AF65-F5344CB8AC3E}">
        <p14:creationId xmlns:p14="http://schemas.microsoft.com/office/powerpoint/2010/main" val="34095895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SITE </a:t>
            </a:r>
            <a:r>
              <a:rPr lang="en-US" b="1" dirty="0" smtClean="0">
                <a:solidFill>
                  <a:schemeClr val="tx1"/>
                </a:solidFill>
                <a:latin typeface="Novecento sans wide Book" panose="00000405000000000000" pitchFamily="50" charset="0"/>
              </a:rPr>
              <a:t>EXTENSIONS</a:t>
            </a:r>
            <a:endParaRPr lang="en-US" dirty="0">
              <a:solidFill>
                <a:schemeClr val="tx1"/>
              </a:solidFill>
            </a:endParaRPr>
          </a:p>
        </p:txBody>
      </p:sp>
      <p:sp>
        <p:nvSpPr>
          <p:cNvPr id="3" name="Text Placeholder 2"/>
          <p:cNvSpPr>
            <a:spLocks noGrp="1"/>
          </p:cNvSpPr>
          <p:nvPr>
            <p:ph type="body" sz="quarter" idx="10"/>
          </p:nvPr>
        </p:nvSpPr>
        <p:spPr/>
        <p:txBody>
          <a:bodyPr>
            <a:normAutofit/>
          </a:bodyPr>
          <a:lstStyle/>
          <a:p>
            <a:r>
              <a:rPr lang="en-US" dirty="0" smtClean="0"/>
              <a:t>*.scm.azurewebsites.net</a:t>
            </a:r>
            <a:endParaRPr lang="en-US" dirty="0"/>
          </a:p>
        </p:txBody>
      </p:sp>
      <p:grpSp>
        <p:nvGrpSpPr>
          <p:cNvPr id="5" name="Group 4"/>
          <p:cNvGrpSpPr/>
          <p:nvPr/>
        </p:nvGrpSpPr>
        <p:grpSpPr>
          <a:xfrm>
            <a:off x="1318519" y="2476548"/>
            <a:ext cx="9262396" cy="2745302"/>
            <a:chOff x="1950036" y="2476548"/>
            <a:chExt cx="7999367" cy="2745302"/>
          </a:xfrm>
        </p:grpSpPr>
        <p:sp>
          <p:nvSpPr>
            <p:cNvPr id="70" name="Round Single Corner Rectangle 69"/>
            <p:cNvSpPr/>
            <p:nvPr/>
          </p:nvSpPr>
          <p:spPr>
            <a:xfrm>
              <a:off x="8486636" y="2476549"/>
              <a:ext cx="1462765" cy="1396399"/>
            </a:xfrm>
            <a:prstGeom prst="round1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accent3"/>
                  </a:solidFill>
                </a:rPr>
                <a:t>installed</a:t>
              </a:r>
              <a:endParaRPr lang="en-US" dirty="0">
                <a:solidFill>
                  <a:schemeClr val="accent3"/>
                </a:solidFill>
              </a:endParaRPr>
            </a:p>
          </p:txBody>
        </p:sp>
        <p:sp>
          <p:nvSpPr>
            <p:cNvPr id="47" name="Rectangle 46"/>
            <p:cNvSpPr/>
            <p:nvPr/>
          </p:nvSpPr>
          <p:spPr bwMode="auto">
            <a:xfrm>
              <a:off x="4191099" y="3933240"/>
              <a:ext cx="5758304" cy="672319"/>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765" dirty="0">
                  <a:gradFill>
                    <a:gsLst>
                      <a:gs pos="0">
                        <a:srgbClr val="FFFFFF"/>
                      </a:gs>
                      <a:gs pos="100000">
                        <a:srgbClr val="FFFFFF"/>
                      </a:gs>
                    </a:gsLst>
                    <a:lin ang="5400000" scaled="0"/>
                  </a:gradFill>
                  <a:ea typeface="Segoe UI" pitchFamily="34" charset="0"/>
                  <a:cs typeface="Segoe UI" pitchFamily="34" charset="0"/>
                </a:rPr>
                <a:t>SITE EXTENSIONS</a:t>
              </a:r>
            </a:p>
          </p:txBody>
        </p:sp>
        <p:sp>
          <p:nvSpPr>
            <p:cNvPr id="48" name="Rectangle 47"/>
            <p:cNvSpPr/>
            <p:nvPr/>
          </p:nvSpPr>
          <p:spPr bwMode="auto">
            <a:xfrm>
              <a:off x="4191100" y="3204895"/>
              <a:ext cx="1285827" cy="672319"/>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400" dirty="0">
                  <a:solidFill>
                    <a:schemeClr val="accent3"/>
                  </a:solidFill>
                  <a:ea typeface="Segoe UI" pitchFamily="34" charset="0"/>
                  <a:cs typeface="Segoe UI" pitchFamily="34" charset="0"/>
                </a:rPr>
                <a:t>kudu</a:t>
              </a:r>
              <a:endParaRPr lang="en-US" sz="1765" dirty="0">
                <a:solidFill>
                  <a:schemeClr val="accent3"/>
                </a:solidFill>
                <a:ea typeface="Segoe UI" pitchFamily="34" charset="0"/>
                <a:cs typeface="Segoe UI" pitchFamily="34" charset="0"/>
              </a:endParaRPr>
            </a:p>
          </p:txBody>
        </p:sp>
        <p:sp>
          <p:nvSpPr>
            <p:cNvPr id="49" name="Rectangle 48"/>
            <p:cNvSpPr/>
            <p:nvPr/>
          </p:nvSpPr>
          <p:spPr bwMode="auto">
            <a:xfrm>
              <a:off x="4191100" y="2478682"/>
              <a:ext cx="1285827" cy="672319"/>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400" dirty="0">
                  <a:solidFill>
                    <a:schemeClr val="accent3"/>
                  </a:solidFill>
                  <a:ea typeface="Segoe UI" pitchFamily="34" charset="0"/>
                  <a:cs typeface="Segoe UI" pitchFamily="34" charset="0"/>
                </a:rPr>
                <a:t>vs online</a:t>
              </a:r>
              <a:endParaRPr lang="en-US" sz="1765" dirty="0">
                <a:solidFill>
                  <a:schemeClr val="accent3"/>
                </a:solidFill>
                <a:ea typeface="Segoe UI" pitchFamily="34" charset="0"/>
                <a:cs typeface="Segoe UI" pitchFamily="34" charset="0"/>
              </a:endParaRPr>
            </a:p>
          </p:txBody>
        </p:sp>
        <p:sp>
          <p:nvSpPr>
            <p:cNvPr id="50" name="Rectangle 49"/>
            <p:cNvSpPr/>
            <p:nvPr/>
          </p:nvSpPr>
          <p:spPr bwMode="auto">
            <a:xfrm>
              <a:off x="5535738" y="3204895"/>
              <a:ext cx="1497594" cy="672319"/>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400" dirty="0">
                  <a:solidFill>
                    <a:schemeClr val="accent3"/>
                  </a:solidFill>
                  <a:ea typeface="Segoe UI" pitchFamily="34" charset="0"/>
                  <a:cs typeface="Segoe UI" pitchFamily="34" charset="0"/>
                </a:rPr>
                <a:t>web jobs</a:t>
              </a:r>
            </a:p>
          </p:txBody>
        </p:sp>
        <p:sp>
          <p:nvSpPr>
            <p:cNvPr id="51" name="Rectangle 50"/>
            <p:cNvSpPr/>
            <p:nvPr/>
          </p:nvSpPr>
          <p:spPr bwMode="auto">
            <a:xfrm>
              <a:off x="5535738" y="2476549"/>
              <a:ext cx="1497594" cy="672319"/>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400" dirty="0">
                  <a:solidFill>
                    <a:schemeClr val="accent3"/>
                  </a:solidFill>
                  <a:ea typeface="Segoe UI" pitchFamily="34" charset="0"/>
                  <a:cs typeface="Segoe UI" pitchFamily="34" charset="0"/>
                </a:rPr>
                <a:t>web deploy</a:t>
              </a:r>
            </a:p>
          </p:txBody>
        </p:sp>
        <p:sp>
          <p:nvSpPr>
            <p:cNvPr id="53" name="Rectangle 52"/>
            <p:cNvSpPr/>
            <p:nvPr/>
          </p:nvSpPr>
          <p:spPr bwMode="auto">
            <a:xfrm>
              <a:off x="7092143" y="2480815"/>
              <a:ext cx="1335683" cy="1392132"/>
            </a:xfrm>
            <a:prstGeom prst="rect">
              <a:avLst/>
            </a:prstGeom>
            <a:solidFill>
              <a:schemeClr val="accent5"/>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400" dirty="0">
                  <a:solidFill>
                    <a:schemeClr val="accent3"/>
                  </a:solidFill>
                  <a:ea typeface="Segoe UI" pitchFamily="34" charset="0"/>
                  <a:cs typeface="Segoe UI" pitchFamily="34" charset="0"/>
                </a:rPr>
                <a:t>uploaded</a:t>
              </a:r>
            </a:p>
          </p:txBody>
        </p:sp>
        <p:sp>
          <p:nvSpPr>
            <p:cNvPr id="62" name="Oval 61"/>
            <p:cNvSpPr/>
            <p:nvPr/>
          </p:nvSpPr>
          <p:spPr>
            <a:xfrm>
              <a:off x="5273871" y="2941641"/>
              <a:ext cx="465103" cy="4651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400" dirty="0">
                <a:latin typeface="FontAwesome" pitchFamily="2" charset="0"/>
              </a:endParaRPr>
            </a:p>
          </p:txBody>
        </p:sp>
        <p:sp>
          <p:nvSpPr>
            <p:cNvPr id="63" name="Oval 62"/>
            <p:cNvSpPr/>
            <p:nvPr/>
          </p:nvSpPr>
          <p:spPr>
            <a:xfrm>
              <a:off x="8224680" y="2941641"/>
              <a:ext cx="465103" cy="4651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latin typeface="FontAwesome" pitchFamily="2" charset="0"/>
                </a:rPr>
                <a:t></a:t>
              </a:r>
              <a:endParaRPr lang="en-US" sz="1400" dirty="0">
                <a:latin typeface="FontAwesome" pitchFamily="2" charset="0"/>
              </a:endParaRPr>
            </a:p>
          </p:txBody>
        </p:sp>
        <p:sp>
          <p:nvSpPr>
            <p:cNvPr id="24" name="Round Single Corner Rectangle 23"/>
            <p:cNvSpPr/>
            <p:nvPr/>
          </p:nvSpPr>
          <p:spPr>
            <a:xfrm rot="16200000">
              <a:off x="1981135" y="2445449"/>
              <a:ext cx="2129010" cy="2191207"/>
            </a:xfrm>
            <a:prstGeom prst="round1Rect">
              <a:avLst>
                <a:gd name="adj" fmla="val 1201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t>USER SITE</a:t>
              </a:r>
            </a:p>
          </p:txBody>
        </p:sp>
        <p:sp>
          <p:nvSpPr>
            <p:cNvPr id="25" name="Round Same Side Corner Rectangle 24"/>
            <p:cNvSpPr/>
            <p:nvPr/>
          </p:nvSpPr>
          <p:spPr>
            <a:xfrm flipV="1">
              <a:off x="1950036" y="4661584"/>
              <a:ext cx="7999366" cy="560266"/>
            </a:xfrm>
            <a:prstGeom prst="round2SameRect">
              <a:avLst>
                <a:gd name="adj1" fmla="val 37068"/>
                <a:gd name="adj2" fmla="val 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lang="en-US" dirty="0"/>
            </a:p>
          </p:txBody>
        </p:sp>
        <p:sp>
          <p:nvSpPr>
            <p:cNvPr id="26" name="TextBox 25"/>
            <p:cNvSpPr txBox="1"/>
            <p:nvPr/>
          </p:nvSpPr>
          <p:spPr>
            <a:xfrm>
              <a:off x="1950036" y="4762722"/>
              <a:ext cx="7999366" cy="369332"/>
            </a:xfrm>
            <a:prstGeom prst="rect">
              <a:avLst/>
            </a:prstGeom>
            <a:noFill/>
          </p:spPr>
          <p:txBody>
            <a:bodyPr wrap="square" rtlCol="0">
              <a:spAutoFit/>
            </a:bodyPr>
            <a:lstStyle/>
            <a:p>
              <a:pPr algn="ctr"/>
              <a:r>
                <a:rPr lang="en-US" dirty="0">
                  <a:solidFill>
                    <a:schemeClr val="bg1"/>
                  </a:solidFill>
                </a:rPr>
                <a:t>AZURE WEB SITE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1489" y="3064553"/>
              <a:ext cx="217422" cy="218010"/>
            </a:xfrm>
            <a:prstGeom prst="rect">
              <a:avLst/>
            </a:prstGeom>
          </p:spPr>
        </p:pic>
      </p:grpSp>
      <p:sp>
        <p:nvSpPr>
          <p:cNvPr id="18" name="Rounded Rectangle 17"/>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Tree>
    <p:extLst>
      <p:ext uri="{BB962C8B-B14F-4D97-AF65-F5344CB8AC3E}">
        <p14:creationId xmlns:p14="http://schemas.microsoft.com/office/powerpoint/2010/main" val="3151918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7286625"/>
          </a:xfrm>
          <a:prstGeom prst="rect">
            <a:avLst/>
          </a:prstGeom>
        </p:spPr>
      </p:pic>
      <p:sp>
        <p:nvSpPr>
          <p:cNvPr id="11" name="Oval 10"/>
          <p:cNvSpPr/>
          <p:nvPr/>
        </p:nvSpPr>
        <p:spPr>
          <a:xfrm>
            <a:off x="3640868" y="5898688"/>
            <a:ext cx="185865" cy="1858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p:cNvGrpSpPr/>
          <p:nvPr/>
        </p:nvGrpSpPr>
        <p:grpSpPr>
          <a:xfrm>
            <a:off x="0" y="1905001"/>
            <a:ext cx="4147028" cy="4729707"/>
            <a:chOff x="0" y="1905000"/>
            <a:chExt cx="4147028" cy="4729707"/>
          </a:xfrm>
        </p:grpSpPr>
        <p:sp>
          <p:nvSpPr>
            <p:cNvPr id="4" name="Oval 4">
              <a:hlinkClick r:id="" action="ppaction://hlinkshowjump?jump=nextslide"/>
            </p:cNvPr>
            <p:cNvSpPr/>
            <p:nvPr/>
          </p:nvSpPr>
          <p:spPr>
            <a:xfrm>
              <a:off x="0" y="1905000"/>
              <a:ext cx="4147028" cy="4729707"/>
            </a:xfrm>
            <a:custGeom>
              <a:avLst/>
              <a:gdLst/>
              <a:ahLst/>
              <a:cxnLst/>
              <a:rect l="l" t="t" r="r" b="b"/>
              <a:pathLst>
                <a:path w="4067464" h="4638964">
                  <a:moveTo>
                    <a:pt x="1747982" y="0"/>
                  </a:moveTo>
                  <a:cubicBezTo>
                    <a:pt x="3028997" y="0"/>
                    <a:pt x="4067464" y="1038467"/>
                    <a:pt x="4067464" y="2319482"/>
                  </a:cubicBezTo>
                  <a:cubicBezTo>
                    <a:pt x="4067464" y="3600497"/>
                    <a:pt x="3028997" y="4638964"/>
                    <a:pt x="1747982" y="4638964"/>
                  </a:cubicBezTo>
                  <a:cubicBezTo>
                    <a:pt x="1049771" y="4638964"/>
                    <a:pt x="423614" y="4330462"/>
                    <a:pt x="0" y="3840927"/>
                  </a:cubicBezTo>
                  <a:lnTo>
                    <a:pt x="0" y="798037"/>
                  </a:lnTo>
                  <a:cubicBezTo>
                    <a:pt x="423614" y="308502"/>
                    <a:pt x="1049771" y="0"/>
                    <a:pt x="17479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28600" y="3200400"/>
              <a:ext cx="3505200" cy="1323439"/>
            </a:xfrm>
            <a:prstGeom prst="rect">
              <a:avLst/>
            </a:prstGeom>
            <a:noFill/>
          </p:spPr>
          <p:txBody>
            <a:bodyPr wrap="square" rtlCol="0" anchor="ctr">
              <a:spAutoFit/>
            </a:bodyPr>
            <a:lstStyle/>
            <a:p>
              <a:r>
                <a:rPr lang="en-US" sz="4000" dirty="0" smtClean="0">
                  <a:solidFill>
                    <a:schemeClr val="bg1"/>
                  </a:solidFill>
                  <a:latin typeface="+mj-lt"/>
                </a:rPr>
                <a:t>LOAD</a:t>
              </a:r>
              <a:r>
                <a:rPr lang="en-US" sz="4000" dirty="0">
                  <a:solidFill>
                    <a:schemeClr val="bg1"/>
                  </a:solidFill>
                  <a:latin typeface="+mj-lt"/>
                </a:rPr>
                <a:t/>
              </a:r>
              <a:br>
                <a:rPr lang="en-US" sz="4000" dirty="0">
                  <a:solidFill>
                    <a:schemeClr val="bg1"/>
                  </a:solidFill>
                  <a:latin typeface="+mj-lt"/>
                </a:rPr>
              </a:br>
              <a:r>
                <a:rPr lang="en-US" sz="4000" dirty="0" smtClean="0">
                  <a:solidFill>
                    <a:schemeClr val="bg1"/>
                  </a:solidFill>
                  <a:latin typeface="+mj-lt"/>
                </a:rPr>
                <a:t>BALANCING</a:t>
              </a:r>
              <a:endParaRPr lang="en-US" sz="4000" dirty="0">
                <a:solidFill>
                  <a:schemeClr val="bg1"/>
                </a:solidFill>
                <a:latin typeface="+mj-lt"/>
              </a:endParaRPr>
            </a:p>
          </p:txBody>
        </p:sp>
        <p:sp>
          <p:nvSpPr>
            <p:cNvPr id="6" name="TextBox 5"/>
            <p:cNvSpPr txBox="1"/>
            <p:nvPr/>
          </p:nvSpPr>
          <p:spPr>
            <a:xfrm>
              <a:off x="228600" y="4796135"/>
              <a:ext cx="3581400" cy="338554"/>
            </a:xfrm>
            <a:prstGeom prst="rect">
              <a:avLst/>
            </a:prstGeom>
            <a:noFill/>
          </p:spPr>
          <p:txBody>
            <a:bodyPr wrap="square" rtlCol="0" anchor="ctr">
              <a:spAutoFit/>
            </a:bodyPr>
            <a:lstStyle/>
            <a:p>
              <a:r>
                <a:rPr lang="en-US" sz="1600" dirty="0" smtClean="0">
                  <a:solidFill>
                    <a:schemeClr val="accent4"/>
                  </a:solidFill>
                </a:rPr>
                <a:t>Application Request Routing</a:t>
              </a:r>
              <a:endParaRPr lang="en-US" sz="1600" dirty="0">
                <a:solidFill>
                  <a:schemeClr val="accent4"/>
                </a:solidFill>
              </a:endParaRPr>
            </a:p>
          </p:txBody>
        </p:sp>
      </p:grpSp>
      <p:sp>
        <p:nvSpPr>
          <p:cNvPr id="8" name="TextBox 7"/>
          <p:cNvSpPr txBox="1"/>
          <p:nvPr/>
        </p:nvSpPr>
        <p:spPr>
          <a:xfrm>
            <a:off x="685800" y="1752600"/>
            <a:ext cx="615684" cy="615684"/>
          </a:xfrm>
          <a:prstGeom prst="ellipse">
            <a:avLst/>
          </a:prstGeom>
          <a:solidFill>
            <a:schemeClr val="tx2"/>
          </a:solidFill>
        </p:spPr>
        <p:txBody>
          <a:bodyPr wrap="none" lIns="0" tIns="0" rIns="0" bIns="0" rtlCol="0" anchor="ctr">
            <a:noAutofit/>
          </a:bodyPr>
          <a:lstStyle/>
          <a:p>
            <a:pPr algn="ctr"/>
            <a:r>
              <a:rPr lang="en-US" sz="3200" b="1" dirty="0" smtClean="0">
                <a:solidFill>
                  <a:schemeClr val="bg1"/>
                </a:solidFill>
                <a:latin typeface="Novecento sans wide Book" panose="00000405000000000000" pitchFamily="50" charset="0"/>
              </a:rPr>
              <a:t>IV</a:t>
            </a:r>
            <a:endParaRPr lang="ru-RU" sz="3200" dirty="0">
              <a:solidFill>
                <a:schemeClr val="bg1"/>
              </a:solidFill>
            </a:endParaRPr>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059056" y="2733122"/>
            <a:ext cx="1426252" cy="951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250307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APPLICATION </a:t>
            </a:r>
            <a:r>
              <a:rPr lang="en-US" b="1" dirty="0">
                <a:solidFill>
                  <a:schemeClr val="tx1"/>
                </a:solidFill>
                <a:latin typeface="Novecento sans wide Book" panose="00000405000000000000" pitchFamily="50" charset="0"/>
              </a:rPr>
              <a:t>REQUEST ROUTING</a:t>
            </a:r>
            <a:endParaRPr lang="en-US" dirty="0"/>
          </a:p>
        </p:txBody>
      </p:sp>
      <p:sp>
        <p:nvSpPr>
          <p:cNvPr id="6" name="Oval 5"/>
          <p:cNvSpPr/>
          <p:nvPr/>
        </p:nvSpPr>
        <p:spPr>
          <a:xfrm>
            <a:off x="2049537" y="3213377"/>
            <a:ext cx="1194608" cy="119460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smtClean="0">
                <a:solidFill>
                  <a:schemeClr val="accent3"/>
                </a:solidFill>
              </a:rPr>
              <a:t>client</a:t>
            </a:r>
            <a:endParaRPr lang="en-US" sz="1400" dirty="0">
              <a:solidFill>
                <a:schemeClr val="accent3"/>
              </a:solidFill>
            </a:endParaRPr>
          </a:p>
        </p:txBody>
      </p:sp>
      <p:sp>
        <p:nvSpPr>
          <p:cNvPr id="23" name="Oval 22"/>
          <p:cNvSpPr/>
          <p:nvPr/>
        </p:nvSpPr>
        <p:spPr>
          <a:xfrm>
            <a:off x="5562457" y="3218092"/>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smtClean="0"/>
              <a:t>ARR</a:t>
            </a:r>
            <a:endParaRPr lang="en-US" sz="1400" dirty="0"/>
          </a:p>
        </p:txBody>
      </p:sp>
      <p:sp>
        <p:nvSpPr>
          <p:cNvPr id="24" name="Oval 23"/>
          <p:cNvSpPr/>
          <p:nvPr/>
        </p:nvSpPr>
        <p:spPr>
          <a:xfrm>
            <a:off x="8464778" y="1610178"/>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smtClean="0"/>
              <a:t>WFE 1</a:t>
            </a:r>
            <a:endParaRPr lang="en-US" sz="1400" dirty="0"/>
          </a:p>
        </p:txBody>
      </p:sp>
      <p:sp>
        <p:nvSpPr>
          <p:cNvPr id="25" name="Oval 24"/>
          <p:cNvSpPr/>
          <p:nvPr/>
        </p:nvSpPr>
        <p:spPr>
          <a:xfrm>
            <a:off x="8464778" y="3213377"/>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smtClean="0"/>
              <a:t>WFE 2</a:t>
            </a:r>
            <a:endParaRPr lang="en-US" sz="1400" dirty="0"/>
          </a:p>
        </p:txBody>
      </p:sp>
      <p:sp>
        <p:nvSpPr>
          <p:cNvPr id="13" name="Text Placeholder 12"/>
          <p:cNvSpPr>
            <a:spLocks noGrp="1"/>
          </p:cNvSpPr>
          <p:nvPr>
            <p:ph type="body" sz="quarter" idx="10"/>
          </p:nvPr>
        </p:nvSpPr>
        <p:spPr/>
        <p:txBody>
          <a:bodyPr/>
          <a:lstStyle/>
          <a:p>
            <a:r>
              <a:rPr lang="en-US" dirty="0" smtClean="0"/>
              <a:t>load balancer</a:t>
            </a:r>
            <a:endParaRPr lang="en-US" dirty="0"/>
          </a:p>
        </p:txBody>
      </p:sp>
      <p:cxnSp>
        <p:nvCxnSpPr>
          <p:cNvPr id="50" name="Straight Arrow Connector 49"/>
          <p:cNvCxnSpPr>
            <a:stCxn id="23" idx="2"/>
            <a:endCxn id="6" idx="6"/>
          </p:cNvCxnSpPr>
          <p:nvPr/>
        </p:nvCxnSpPr>
        <p:spPr>
          <a:xfrm flipH="1" flipV="1">
            <a:off x="3244145" y="3810681"/>
            <a:ext cx="2318312" cy="4715"/>
          </a:xfrm>
          <a:prstGeom prst="straightConnector1">
            <a:avLst/>
          </a:prstGeom>
          <a:ln w="12700">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8464778" y="4814791"/>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smtClean="0"/>
              <a:t>WFE </a:t>
            </a:r>
            <a:r>
              <a:rPr lang="en-US" sz="1400" i="1" dirty="0" smtClean="0"/>
              <a:t>N</a:t>
            </a:r>
            <a:endParaRPr lang="en-US" sz="1400" i="1" dirty="0"/>
          </a:p>
        </p:txBody>
      </p:sp>
      <p:cxnSp>
        <p:nvCxnSpPr>
          <p:cNvPr id="5" name="Elbow Connector 4"/>
          <p:cNvCxnSpPr>
            <a:stCxn id="23" idx="6"/>
            <a:endCxn id="24" idx="2"/>
          </p:cNvCxnSpPr>
          <p:nvPr/>
        </p:nvCxnSpPr>
        <p:spPr>
          <a:xfrm flipV="1">
            <a:off x="6757065" y="2207482"/>
            <a:ext cx="1707713" cy="1607914"/>
          </a:xfrm>
          <a:prstGeom prst="bentConnector3">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 name="Elbow Connector 7"/>
          <p:cNvCxnSpPr>
            <a:stCxn id="23" idx="6"/>
            <a:endCxn id="19" idx="2"/>
          </p:cNvCxnSpPr>
          <p:nvPr/>
        </p:nvCxnSpPr>
        <p:spPr>
          <a:xfrm>
            <a:off x="6757065" y="3815396"/>
            <a:ext cx="1707713" cy="1596699"/>
          </a:xfrm>
          <a:prstGeom prst="bentConnector3">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23" idx="6"/>
            <a:endCxn id="25" idx="2"/>
          </p:cNvCxnSpPr>
          <p:nvPr/>
        </p:nvCxnSpPr>
        <p:spPr>
          <a:xfrm flipV="1">
            <a:off x="6757065" y="3810681"/>
            <a:ext cx="1707713" cy="4715"/>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26" name="Picture 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3841449" y="3381540"/>
            <a:ext cx="955894" cy="621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141928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2488253" y="1771373"/>
            <a:ext cx="10740572" cy="2787374"/>
          </a:xfrm>
        </p:spPr>
        <p:txBody>
          <a:bodyPr>
            <a:noAutofit/>
          </a:bodyPr>
          <a:lstStyle/>
          <a:p>
            <a:r>
              <a:rPr lang="en-US" sz="1400" dirty="0" smtClean="0">
                <a:latin typeface="Consolas" panose="020B0609020204030204" pitchFamily="49" charset="0"/>
                <a:cs typeface="Consolas" panose="020B0609020204030204" pitchFamily="49" charset="0"/>
              </a:rPr>
              <a:t>&lt;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system.webServer</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a:t>
            </a:r>
            <a:r>
              <a:rPr lang="en-US" sz="1400" dirty="0" smtClean="0">
                <a:latin typeface="Consolas" panose="020B0609020204030204" pitchFamily="49" charset="0"/>
                <a:cs typeface="Consolas" panose="020B0609020204030204" pitchFamily="49" charset="0"/>
              </a:rPr>
              <a:t>&lt;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httpProtocol</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a:t>
            </a:r>
            <a:r>
              <a:rPr lang="en-US" sz="1400" dirty="0" smtClean="0">
                <a:latin typeface="Consolas" panose="020B0609020204030204" pitchFamily="49" charset="0"/>
                <a:cs typeface="Consolas" panose="020B0609020204030204" pitchFamily="49" charset="0"/>
              </a:rPr>
              <a:t>&lt;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customHeaders</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a:t>
            </a:r>
            <a:r>
              <a:rPr lang="en-US" sz="1400" dirty="0" smtClean="0">
                <a:latin typeface="Consolas" panose="020B0609020204030204" pitchFamily="49" charset="0"/>
                <a:cs typeface="Consolas" panose="020B0609020204030204" pitchFamily="49" charset="0"/>
              </a:rPr>
              <a:t>     &lt;</a:t>
            </a:r>
            <a:r>
              <a:rPr lang="en-US" sz="1400" dirty="0" smtClean="0">
                <a:solidFill>
                  <a:schemeClr val="accent3">
                    <a:lumMod val="60000"/>
                    <a:lumOff val="40000"/>
                  </a:schemeClr>
                </a:solidFill>
                <a:latin typeface="Consolas" panose="020B0609020204030204" pitchFamily="49" charset="0"/>
                <a:cs typeface="Consolas" panose="020B0609020204030204" pitchFamily="49" charset="0"/>
              </a:rPr>
              <a:t>add</a:t>
            </a:r>
            <a:r>
              <a:rPr lang="en-US" sz="1400" dirty="0" smtClean="0">
                <a:latin typeface="Consolas" panose="020B0609020204030204" pitchFamily="49" charset="0"/>
                <a:cs typeface="Consolas" panose="020B0609020204030204" pitchFamily="49" charset="0"/>
              </a:rPr>
              <a:t> </a:t>
            </a:r>
            <a:r>
              <a:rPr lang="en-US" sz="1400" dirty="0" smtClean="0">
                <a:solidFill>
                  <a:schemeClr val="accent3">
                    <a:lumMod val="20000"/>
                    <a:lumOff val="80000"/>
                  </a:schemeClr>
                </a:solidFill>
                <a:latin typeface="Consolas" panose="020B0609020204030204" pitchFamily="49" charset="0"/>
                <a:cs typeface="Consolas" panose="020B0609020204030204" pitchFamily="49" charset="0"/>
              </a:rPr>
              <a:t>name</a:t>
            </a:r>
            <a:r>
              <a:rPr lang="en-US" sz="1400" dirty="0" smtClean="0">
                <a:latin typeface="Consolas" panose="020B0609020204030204" pitchFamily="49" charset="0"/>
                <a:cs typeface="Consolas" panose="020B0609020204030204" pitchFamily="49" charset="0"/>
              </a:rPr>
              <a:t>="</a:t>
            </a:r>
            <a:r>
              <a:rPr lang="en-US" sz="1400" dirty="0" err="1" smtClean="0">
                <a:solidFill>
                  <a:schemeClr val="bg1"/>
                </a:solidFill>
                <a:latin typeface="Consolas" panose="020B0609020204030204" pitchFamily="49" charset="0"/>
                <a:cs typeface="Consolas" panose="020B0609020204030204" pitchFamily="49" charset="0"/>
              </a:rPr>
              <a:t>Arr</a:t>
            </a:r>
            <a:r>
              <a:rPr lang="en-US" sz="1400" dirty="0" smtClean="0">
                <a:solidFill>
                  <a:schemeClr val="bg1"/>
                </a:solidFill>
                <a:latin typeface="Consolas" panose="020B0609020204030204" pitchFamily="49" charset="0"/>
                <a:cs typeface="Consolas" panose="020B0609020204030204" pitchFamily="49" charset="0"/>
              </a:rPr>
              <a:t>-Disable-Session-Affinity</a:t>
            </a:r>
            <a:r>
              <a:rPr lang="en-US" sz="1400" dirty="0" smtClean="0">
                <a:latin typeface="Consolas" panose="020B0609020204030204" pitchFamily="49" charset="0"/>
                <a:cs typeface="Consolas" panose="020B0609020204030204" pitchFamily="49" charset="0"/>
              </a:rPr>
              <a:t>" </a:t>
            </a:r>
            <a:r>
              <a:rPr lang="en-US" sz="1400" dirty="0" smtClean="0">
                <a:solidFill>
                  <a:schemeClr val="accent3">
                    <a:lumMod val="20000"/>
                    <a:lumOff val="80000"/>
                  </a:schemeClr>
                </a:solidFill>
                <a:latin typeface="Consolas" panose="020B0609020204030204" pitchFamily="49" charset="0"/>
                <a:cs typeface="Consolas" panose="020B0609020204030204" pitchFamily="49" charset="0"/>
              </a:rPr>
              <a:t>value</a:t>
            </a:r>
            <a:r>
              <a:rPr lang="en-US" sz="1400" dirty="0" smtClean="0">
                <a:latin typeface="Consolas" panose="020B0609020204030204" pitchFamily="49" charset="0"/>
                <a:cs typeface="Consolas" panose="020B0609020204030204" pitchFamily="49" charset="0"/>
              </a:rPr>
              <a:t>="</a:t>
            </a:r>
            <a:r>
              <a:rPr lang="en-US" sz="1400" dirty="0" smtClean="0">
                <a:solidFill>
                  <a:schemeClr val="bg1"/>
                </a:solidFill>
                <a:latin typeface="Consolas" panose="020B0609020204030204" pitchFamily="49" charset="0"/>
                <a:cs typeface="Consolas" panose="020B0609020204030204" pitchFamily="49" charset="0"/>
              </a:rPr>
              <a:t>true</a:t>
            </a:r>
            <a:r>
              <a:rPr lang="en-US" sz="1400" dirty="0" smtClean="0">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/&gt;</a:t>
            </a:r>
          </a:p>
          <a:p>
            <a:r>
              <a:rPr lang="en-US" sz="1400" dirty="0" smtClean="0">
                <a:latin typeface="Consolas" panose="020B0609020204030204" pitchFamily="49" charset="0"/>
                <a:cs typeface="Consolas" panose="020B0609020204030204" pitchFamily="49" charset="0"/>
              </a:rPr>
              <a:t>    &lt;/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customHeaders</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a:t>
            </a:r>
            <a:r>
              <a:rPr lang="en-US" sz="1400" dirty="0" smtClean="0">
                <a:latin typeface="Consolas" panose="020B0609020204030204" pitchFamily="49" charset="0"/>
                <a:cs typeface="Consolas" panose="020B0609020204030204" pitchFamily="49" charset="0"/>
              </a:rPr>
              <a:t>&lt;/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httpProtocol</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system.webServer</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p:txBody>
      </p:sp>
      <p:sp>
        <p:nvSpPr>
          <p:cNvPr id="4" name="Title 3"/>
          <p:cNvSpPr>
            <a:spLocks noGrp="1"/>
          </p:cNvSpPr>
          <p:nvPr>
            <p:ph type="title"/>
          </p:nvPr>
        </p:nvSpPr>
        <p:spPr/>
        <p:txBody>
          <a:bodyPr>
            <a:noAutofit/>
          </a:bodyPr>
          <a:lstStyle/>
          <a:p>
            <a:r>
              <a:rPr lang="en-US" dirty="0" smtClean="0"/>
              <a:t>APPLICATION </a:t>
            </a:r>
            <a:r>
              <a:rPr lang="en-US" b="1" dirty="0" smtClean="0">
                <a:solidFill>
                  <a:schemeClr val="tx1"/>
                </a:solidFill>
                <a:latin typeface="Novecento sans wide Book" panose="00000405000000000000" pitchFamily="50" charset="0"/>
              </a:rPr>
              <a:t>REQUEST ROUTING</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sticky sessions</a:t>
            </a:r>
            <a:endParaRPr lang="en-US" dirty="0"/>
          </a:p>
        </p:txBody>
      </p:sp>
    </p:spTree>
    <p:extLst>
      <p:ext uri="{BB962C8B-B14F-4D97-AF65-F5344CB8AC3E}">
        <p14:creationId xmlns:p14="http://schemas.microsoft.com/office/powerpoint/2010/main" val="2680397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US" dirty="0" smtClean="0"/>
              <a:t>APPLICATION </a:t>
            </a:r>
            <a:r>
              <a:rPr lang="en-US" b="1" dirty="0" smtClean="0">
                <a:solidFill>
                  <a:schemeClr val="tx1"/>
                </a:solidFill>
                <a:latin typeface="Novecento sans wide Book" panose="00000405000000000000" pitchFamily="50" charset="0"/>
              </a:rPr>
              <a:t>REQUEST ROUTING</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sticky sessions</a:t>
            </a:r>
            <a:endParaRPr lang="en-US" dirty="0"/>
          </a:p>
        </p:txBody>
      </p:sp>
      <p:sp>
        <p:nvSpPr>
          <p:cNvPr id="7" name="Text Placeholder 4"/>
          <p:cNvSpPr txBox="1">
            <a:spLocks/>
          </p:cNvSpPr>
          <p:nvPr/>
        </p:nvSpPr>
        <p:spPr>
          <a:xfrm>
            <a:off x="4078310" y="1868366"/>
            <a:ext cx="4025166" cy="2115054"/>
          </a:xfrm>
          <a:prstGeom prst="rect">
            <a:avLst/>
          </a:prstGeom>
        </p:spPr>
        <p:txBody>
          <a:bodyPr vert="horz" wrap="square" lIns="91440" tIns="0" rIns="91440" bIns="0" numCol="1" spcCol="360000" rtlCol="0">
            <a:noAutofit/>
          </a:bodyPr>
          <a:lstStyle>
            <a:lvl1pPr marL="0" indent="0" algn="l" defTabSz="914400" rtl="0" eaLnBrk="1" latinLnBrk="0" hangingPunct="1">
              <a:lnSpc>
                <a:spcPct val="100000"/>
              </a:lnSpc>
              <a:spcBef>
                <a:spcPts val="600"/>
              </a:spcBef>
              <a:spcAft>
                <a:spcPts val="600"/>
              </a:spcAft>
              <a:buFont typeface="Arial" pitchFamily="34" charset="0"/>
              <a:buNone/>
              <a:defRPr sz="1800" kern="1200">
                <a:solidFill>
                  <a:schemeClr val="accent4"/>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400" dirty="0" smtClean="0">
                <a:latin typeface="Lucida Console" panose="020B0609040504020204" pitchFamily="49" charset="0"/>
                <a:cs typeface="Consolas" panose="020B0609020204030204" pitchFamily="49" charset="0"/>
              </a:rPr>
              <a:t>C:\&gt; </a:t>
            </a:r>
            <a:r>
              <a:rPr lang="en-US" sz="1400" dirty="0" smtClean="0">
                <a:latin typeface="Lucida Console" panose="020B0609040504020204" pitchFamily="49" charset="0"/>
                <a:cs typeface="Consolas" panose="020B0609020204030204" pitchFamily="49" charset="0"/>
              </a:rPr>
              <a:t>azure site show {site}</a:t>
            </a:r>
            <a:br>
              <a:rPr lang="en-US" sz="1400" dirty="0" smtClean="0">
                <a:latin typeface="Lucida Console" panose="020B0609040504020204" pitchFamily="49" charset="0"/>
                <a:cs typeface="Consolas" panose="020B0609020204030204" pitchFamily="49" charset="0"/>
              </a:rPr>
            </a:br>
            <a:r>
              <a:rPr lang="en-US" sz="1400" dirty="0" smtClean="0">
                <a:solidFill>
                  <a:schemeClr val="accent1"/>
                </a:solidFill>
                <a:latin typeface="Lucida Console" panose="020B0609040504020204" pitchFamily="49" charset="0"/>
                <a:cs typeface="Consolas" panose="020B0609020204030204" pitchFamily="49" charset="0"/>
              </a:rPr>
              <a:t>info</a:t>
            </a:r>
            <a:r>
              <a:rPr lang="en-US" sz="1400" dirty="0">
                <a:latin typeface="Lucida Console" panose="020B0609040504020204" pitchFamily="49" charset="0"/>
                <a:cs typeface="Consolas" panose="020B0609020204030204" pitchFamily="49" charset="0"/>
              </a:rPr>
              <a:t>:    Executing command site </a:t>
            </a:r>
            <a:r>
              <a:rPr lang="en-US" sz="1400" dirty="0" smtClean="0">
                <a:latin typeface="Lucida Console" panose="020B0609040504020204" pitchFamily="49" charset="0"/>
                <a:cs typeface="Consolas" panose="020B0609020204030204" pitchFamily="49" charset="0"/>
              </a:rPr>
              <a:t>show</a:t>
            </a:r>
            <a:br>
              <a:rPr lang="en-US" sz="1400" dirty="0" smtClean="0">
                <a:latin typeface="Lucida Console" panose="020B0609040504020204" pitchFamily="49" charset="0"/>
                <a:cs typeface="Consolas" panose="020B0609020204030204" pitchFamily="49" charset="0"/>
              </a:rPr>
            </a:br>
            <a:r>
              <a:rPr lang="en-US" sz="1400" dirty="0" smtClean="0">
                <a:solidFill>
                  <a:schemeClr val="bg2"/>
                </a:solidFill>
                <a:latin typeface="Lucida Console" panose="020B0609040504020204" pitchFamily="49" charset="0"/>
                <a:cs typeface="Consolas" panose="020B0609020204030204" pitchFamily="49" charset="0"/>
              </a:rPr>
              <a:t>info</a:t>
            </a:r>
            <a:r>
              <a:rPr lang="en-US" sz="1400" dirty="0">
                <a:latin typeface="Lucida Console" panose="020B0609040504020204" pitchFamily="49" charset="0"/>
                <a:cs typeface="Consolas" panose="020B0609020204030204" pitchFamily="49" charset="0"/>
              </a:rPr>
              <a:t>:    Showing details for </a:t>
            </a:r>
            <a:r>
              <a:rPr lang="en-US" sz="1400" dirty="0" smtClean="0">
                <a:latin typeface="Lucida Console" panose="020B0609040504020204" pitchFamily="49" charset="0"/>
                <a:cs typeface="Consolas" panose="020B0609020204030204" pitchFamily="49" charset="0"/>
              </a:rPr>
              <a:t>site</a:t>
            </a:r>
            <a:br>
              <a:rPr lang="en-US" sz="1400" dirty="0" smtClean="0">
                <a:latin typeface="Lucida Console" panose="020B0609040504020204" pitchFamily="49" charset="0"/>
                <a:cs typeface="Consolas" panose="020B0609020204030204" pitchFamily="49" charset="0"/>
              </a:rPr>
            </a:br>
            <a:r>
              <a:rPr lang="en-US" sz="1400" dirty="0" smtClean="0">
                <a:latin typeface="Lucida Console" panose="020B0609040504020204" pitchFamily="49" charset="0"/>
                <a:cs typeface="Consolas" panose="020B0609020204030204" pitchFamily="49" charset="0"/>
              </a:rPr>
              <a:t>+ </a:t>
            </a:r>
            <a:r>
              <a:rPr lang="en-US" sz="1400" dirty="0">
                <a:latin typeface="Lucida Console" panose="020B0609040504020204" pitchFamily="49" charset="0"/>
                <a:cs typeface="Consolas" panose="020B0609020204030204" pitchFamily="49" charset="0"/>
              </a:rPr>
              <a:t>Getting site instances </a:t>
            </a:r>
            <a:r>
              <a:rPr lang="en-US" sz="1400" dirty="0" smtClean="0">
                <a:latin typeface="Lucida Console" panose="020B0609040504020204" pitchFamily="49" charset="0"/>
                <a:cs typeface="Consolas" panose="020B0609020204030204" pitchFamily="49" charset="0"/>
              </a:rPr>
              <a:t>information</a:t>
            </a:r>
            <a:br>
              <a:rPr lang="en-US" sz="1400" dirty="0" smtClean="0">
                <a:latin typeface="Lucida Console" panose="020B0609040504020204" pitchFamily="49" charset="0"/>
                <a:cs typeface="Consolas" panose="020B0609020204030204" pitchFamily="49" charset="0"/>
              </a:rPr>
            </a:br>
            <a:r>
              <a:rPr lang="en-US" sz="1400" dirty="0" smtClean="0">
                <a:latin typeface="Lucida Console" panose="020B0609040504020204" pitchFamily="49" charset="0"/>
                <a:cs typeface="Consolas" panose="020B0609020204030204" pitchFamily="49" charset="0"/>
              </a:rPr>
              <a:t>...</a:t>
            </a:r>
          </a:p>
          <a:p>
            <a:r>
              <a:rPr lang="it-IT" sz="1400" dirty="0" smtClean="0">
                <a:solidFill>
                  <a:schemeClr val="bg1">
                    <a:lumMod val="50000"/>
                  </a:schemeClr>
                </a:solidFill>
                <a:latin typeface="Lucida Console" panose="020B0609040504020204" pitchFamily="49" charset="0"/>
                <a:cs typeface="Consolas" panose="020B0609020204030204" pitchFamily="49" charset="0"/>
              </a:rPr>
              <a:t>data</a:t>
            </a:r>
            <a:r>
              <a:rPr lang="it-IT" sz="1400" dirty="0" smtClean="0">
                <a:latin typeface="Lucida Console" panose="020B0609040504020204" pitchFamily="49" charset="0"/>
                <a:cs typeface="Consolas" panose="020B0609020204030204" pitchFamily="49" charset="0"/>
              </a:rPr>
              <a:t>:    Instance Id</a:t>
            </a:r>
            <a:br>
              <a:rPr lang="it-IT" sz="1400" dirty="0" smtClean="0">
                <a:latin typeface="Lucida Console" panose="020B0609040504020204" pitchFamily="49" charset="0"/>
                <a:cs typeface="Consolas" panose="020B0609020204030204" pitchFamily="49" charset="0"/>
              </a:rPr>
            </a:br>
            <a:r>
              <a:rPr lang="it-IT" sz="1400" dirty="0" smtClean="0">
                <a:solidFill>
                  <a:schemeClr val="bg1">
                    <a:lumMod val="50000"/>
                  </a:schemeClr>
                </a:solidFill>
                <a:latin typeface="Lucida Console" panose="020B0609040504020204" pitchFamily="49" charset="0"/>
                <a:cs typeface="Consolas" panose="020B0609020204030204" pitchFamily="49" charset="0"/>
              </a:rPr>
              <a:t>data</a:t>
            </a:r>
            <a:r>
              <a:rPr lang="it-IT" sz="1400" dirty="0" smtClean="0">
                <a:latin typeface="Lucida Console" panose="020B0609040504020204" pitchFamily="49" charset="0"/>
                <a:cs typeface="Consolas" panose="020B0609020204030204" pitchFamily="49" charset="0"/>
              </a:rPr>
              <a:t>:    ------------------------</a:t>
            </a:r>
            <a:br>
              <a:rPr lang="it-IT" sz="1400" dirty="0" smtClean="0">
                <a:latin typeface="Lucida Console" panose="020B0609040504020204" pitchFamily="49" charset="0"/>
                <a:cs typeface="Consolas" panose="020B0609020204030204" pitchFamily="49" charset="0"/>
              </a:rPr>
            </a:br>
            <a:r>
              <a:rPr lang="it-IT" sz="1400" dirty="0" smtClean="0">
                <a:solidFill>
                  <a:schemeClr val="bg1">
                    <a:lumMod val="50000"/>
                  </a:schemeClr>
                </a:solidFill>
                <a:latin typeface="Lucida Console" panose="020B0609040504020204" pitchFamily="49" charset="0"/>
                <a:cs typeface="Consolas" panose="020B0609020204030204" pitchFamily="49" charset="0"/>
              </a:rPr>
              <a:t>data</a:t>
            </a:r>
            <a:r>
              <a:rPr lang="it-IT" sz="1400" dirty="0" smtClean="0">
                <a:latin typeface="Lucida Console" panose="020B0609040504020204" pitchFamily="49" charset="0"/>
                <a:cs typeface="Consolas" panose="020B0609020204030204" pitchFamily="49" charset="0"/>
              </a:rPr>
              <a:t>:    ffd1675bc45d4e5df585db5</a:t>
            </a:r>
            <a:r>
              <a:rPr lang="en-US" sz="1400" dirty="0" smtClean="0">
                <a:latin typeface="Lucida Console" panose="020B0609040504020204" pitchFamily="49" charset="0"/>
                <a:cs typeface="Consolas" panose="020B0609020204030204" pitchFamily="49" charset="0"/>
              </a:rPr>
              <a:t>…</a:t>
            </a:r>
            <a:r>
              <a:rPr lang="it-IT" sz="1400" dirty="0" smtClean="0">
                <a:latin typeface="Lucida Console" panose="020B0609040504020204" pitchFamily="49" charset="0"/>
                <a:cs typeface="Consolas" panose="020B0609020204030204" pitchFamily="49" charset="0"/>
              </a:rPr>
              <a:t/>
            </a:r>
            <a:br>
              <a:rPr lang="it-IT" sz="1400" dirty="0" smtClean="0">
                <a:latin typeface="Lucida Console" panose="020B0609040504020204" pitchFamily="49" charset="0"/>
                <a:cs typeface="Consolas" panose="020B0609020204030204" pitchFamily="49" charset="0"/>
              </a:rPr>
            </a:br>
            <a:r>
              <a:rPr lang="it-IT" sz="1400" dirty="0" smtClean="0">
                <a:solidFill>
                  <a:schemeClr val="bg1">
                    <a:lumMod val="50000"/>
                  </a:schemeClr>
                </a:solidFill>
                <a:latin typeface="Lucida Console" panose="020B0609040504020204" pitchFamily="49" charset="0"/>
                <a:cs typeface="Consolas" panose="020B0609020204030204" pitchFamily="49" charset="0"/>
              </a:rPr>
              <a:t>data</a:t>
            </a:r>
            <a:r>
              <a:rPr lang="it-IT" sz="1400" dirty="0" smtClean="0">
                <a:latin typeface="Lucida Console" panose="020B0609040504020204" pitchFamily="49" charset="0"/>
                <a:cs typeface="Consolas" panose="020B0609020204030204" pitchFamily="49" charset="0"/>
              </a:rPr>
              <a:t>:    b2341a09060538ad4d9c801</a:t>
            </a:r>
            <a:r>
              <a:rPr lang="en-US" sz="1400" dirty="0" smtClean="0">
                <a:latin typeface="Lucida Console" panose="020B0609040504020204" pitchFamily="49" charset="0"/>
                <a:cs typeface="Consolas" panose="020B0609020204030204" pitchFamily="49" charset="0"/>
              </a:rPr>
              <a:t>…</a:t>
            </a:r>
            <a:endParaRPr lang="en-US" sz="1400" dirty="0" smtClean="0">
              <a:latin typeface="Lucida Console" panose="020B0609040504020204" pitchFamily="49" charset="0"/>
              <a:cs typeface="Consolas" panose="020B0609020204030204" pitchFamily="49" charset="0"/>
            </a:endParaRPr>
          </a:p>
          <a:p>
            <a:endParaRPr lang="en-US" sz="1400" dirty="0" smtClean="0">
              <a:latin typeface="Consolas" panose="020B0609020204030204" pitchFamily="49" charset="0"/>
              <a:cs typeface="Consolas" panose="020B0609020204030204" pitchFamily="49" charset="0"/>
            </a:endParaRPr>
          </a:p>
        </p:txBody>
      </p:sp>
      <p:sp>
        <p:nvSpPr>
          <p:cNvPr id="8" name="Rounded Rectangle 7"/>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
        <p:nvSpPr>
          <p:cNvPr id="9" name="TextBox 8"/>
          <p:cNvSpPr txBox="1"/>
          <p:nvPr/>
        </p:nvSpPr>
        <p:spPr>
          <a:xfrm>
            <a:off x="3777685" y="4887617"/>
            <a:ext cx="4636629" cy="954107"/>
          </a:xfrm>
          <a:prstGeom prst="rect">
            <a:avLst/>
          </a:prstGeom>
          <a:noFill/>
        </p:spPr>
        <p:txBody>
          <a:bodyPr wrap="square" rtlCol="0">
            <a:spAutoFit/>
          </a:bodyPr>
          <a:lstStyle/>
          <a:p>
            <a:r>
              <a:rPr lang="en-US" sz="1400" dirty="0">
                <a:solidFill>
                  <a:schemeClr val="accent4"/>
                </a:solidFill>
                <a:latin typeface="Consolas" panose="020B0609020204030204" pitchFamily="49" charset="0"/>
                <a:cs typeface="Consolas" panose="020B0609020204030204" pitchFamily="49" charset="0"/>
              </a:rPr>
              <a:t>GET http://{site}.azurewebsites.net/ HTTP/1.1</a:t>
            </a:r>
          </a:p>
          <a:p>
            <a:r>
              <a:rPr lang="en-US" sz="1400" dirty="0">
                <a:solidFill>
                  <a:schemeClr val="accent4"/>
                </a:solidFill>
                <a:latin typeface="Consolas" panose="020B0609020204030204" pitchFamily="49" charset="0"/>
                <a:cs typeface="Consolas" panose="020B0609020204030204" pitchFamily="49" charset="0"/>
              </a:rPr>
              <a:t>Host: {site}.azurewebsites.net</a:t>
            </a:r>
          </a:p>
          <a:p>
            <a:r>
              <a:rPr lang="en-US" sz="1400" dirty="0">
                <a:solidFill>
                  <a:schemeClr val="accent4"/>
                </a:solidFill>
                <a:latin typeface="Consolas" panose="020B0609020204030204" pitchFamily="49" charset="0"/>
                <a:cs typeface="Consolas" panose="020B0609020204030204" pitchFamily="49" charset="0"/>
              </a:rPr>
              <a:t>...</a:t>
            </a:r>
          </a:p>
          <a:p>
            <a:r>
              <a:rPr lang="en-US" sz="1400" dirty="0">
                <a:solidFill>
                  <a:schemeClr val="accent4"/>
                </a:solidFill>
                <a:latin typeface="Consolas" panose="020B0609020204030204" pitchFamily="49" charset="0"/>
                <a:cs typeface="Consolas" panose="020B0609020204030204" pitchFamily="49" charset="0"/>
              </a:rPr>
              <a:t>Cookie: </a:t>
            </a:r>
            <a:r>
              <a:rPr lang="en-US" sz="1400" dirty="0" err="1">
                <a:solidFill>
                  <a:schemeClr val="accent4"/>
                </a:solidFill>
                <a:latin typeface="Consolas" panose="020B0609020204030204" pitchFamily="49" charset="0"/>
                <a:cs typeface="Consolas" panose="020B0609020204030204" pitchFamily="49" charset="0"/>
              </a:rPr>
              <a:t>ARRAffinity</a:t>
            </a:r>
            <a:r>
              <a:rPr lang="en-US" sz="1400" dirty="0">
                <a:solidFill>
                  <a:schemeClr val="accent4"/>
                </a:solidFill>
                <a:latin typeface="Consolas" panose="020B0609020204030204" pitchFamily="49" charset="0"/>
                <a:cs typeface="Consolas" panose="020B0609020204030204" pitchFamily="49" charset="0"/>
              </a:rPr>
              <a:t>=ffd1675bc45d4e5df585db5…</a:t>
            </a:r>
            <a:endParaRPr lang="en-US" sz="1400" dirty="0">
              <a:solidFill>
                <a:schemeClr val="accent4"/>
              </a:solidFill>
              <a:latin typeface="Consolas" panose="020B0609020204030204" pitchFamily="49" charset="0"/>
              <a:cs typeface="Consolas" panose="020B0609020204030204" pitchFamily="49" charset="0"/>
            </a:endParaRPr>
          </a:p>
        </p:txBody>
      </p:sp>
      <p:cxnSp>
        <p:nvCxnSpPr>
          <p:cNvPr id="16" name="Straight Connector 15"/>
          <p:cNvCxnSpPr/>
          <p:nvPr/>
        </p:nvCxnSpPr>
        <p:spPr>
          <a:xfrm>
            <a:off x="3594539" y="4443450"/>
            <a:ext cx="5076497"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81342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277234"/>
            <a:ext cx="12207825" cy="8128001"/>
          </a:xfrm>
          <a:prstGeom prst="rect">
            <a:avLst/>
          </a:prstGeom>
        </p:spPr>
      </p:pic>
      <p:grpSp>
        <p:nvGrpSpPr>
          <p:cNvPr id="3" name="Group 2"/>
          <p:cNvGrpSpPr/>
          <p:nvPr/>
        </p:nvGrpSpPr>
        <p:grpSpPr>
          <a:xfrm>
            <a:off x="0" y="1137694"/>
            <a:ext cx="4147028" cy="4729707"/>
            <a:chOff x="0" y="1137693"/>
            <a:chExt cx="4147028" cy="4729707"/>
          </a:xfrm>
        </p:grpSpPr>
        <p:sp>
          <p:nvSpPr>
            <p:cNvPr id="5" name="Oval 4">
              <a:hlinkClick r:id="" action="ppaction://hlinkshowjump?jump=nextslide"/>
            </p:cNvPr>
            <p:cNvSpPr/>
            <p:nvPr/>
          </p:nvSpPr>
          <p:spPr>
            <a:xfrm>
              <a:off x="0" y="1137693"/>
              <a:ext cx="4147028" cy="4729707"/>
            </a:xfrm>
            <a:custGeom>
              <a:avLst/>
              <a:gdLst/>
              <a:ahLst/>
              <a:cxnLst/>
              <a:rect l="l" t="t" r="r" b="b"/>
              <a:pathLst>
                <a:path w="4067464" h="4638964">
                  <a:moveTo>
                    <a:pt x="1747982" y="0"/>
                  </a:moveTo>
                  <a:cubicBezTo>
                    <a:pt x="3028997" y="0"/>
                    <a:pt x="4067464" y="1038467"/>
                    <a:pt x="4067464" y="2319482"/>
                  </a:cubicBezTo>
                  <a:cubicBezTo>
                    <a:pt x="4067464" y="3600497"/>
                    <a:pt x="3028997" y="4638964"/>
                    <a:pt x="1747982" y="4638964"/>
                  </a:cubicBezTo>
                  <a:cubicBezTo>
                    <a:pt x="1049771" y="4638964"/>
                    <a:pt x="423614" y="4330462"/>
                    <a:pt x="0" y="3840927"/>
                  </a:cubicBezTo>
                  <a:lnTo>
                    <a:pt x="0" y="798037"/>
                  </a:lnTo>
                  <a:cubicBezTo>
                    <a:pt x="423614" y="308502"/>
                    <a:pt x="1049771" y="0"/>
                    <a:pt x="174798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1992" y="2060006"/>
              <a:ext cx="3714750" cy="769441"/>
            </a:xfrm>
            <a:prstGeom prst="rect">
              <a:avLst/>
            </a:prstGeom>
            <a:noFill/>
          </p:spPr>
          <p:txBody>
            <a:bodyPr wrap="square" rtlCol="0" anchor="ctr">
              <a:spAutoFit/>
            </a:bodyPr>
            <a:lstStyle/>
            <a:p>
              <a:pPr lvl="0" algn="ctr"/>
              <a:r>
                <a:rPr lang="en-US" sz="4400" dirty="0">
                  <a:solidFill>
                    <a:prstClr val="white"/>
                  </a:solidFill>
                  <a:latin typeface="Novecento sans wide UltraLight" panose="00000705000000000000" pitchFamily="50" charset="0"/>
                </a:rPr>
                <a:t>QUESTIONS</a:t>
              </a:r>
            </a:p>
          </p:txBody>
        </p:sp>
      </p:grpSp>
      <p:sp>
        <p:nvSpPr>
          <p:cNvPr id="12" name="TextBox 11"/>
          <p:cNvSpPr txBox="1">
            <a:spLocks noChangeAspect="1"/>
          </p:cNvSpPr>
          <p:nvPr/>
        </p:nvSpPr>
        <p:spPr>
          <a:xfrm>
            <a:off x="3836828" y="3429000"/>
            <a:ext cx="620400" cy="620400"/>
          </a:xfrm>
          <a:prstGeom prst="ellipse">
            <a:avLst/>
          </a:prstGeom>
          <a:solidFill>
            <a:schemeClr val="tx2"/>
          </a:solidFill>
        </p:spPr>
        <p:txBody>
          <a:bodyPr wrap="none" lIns="0" tIns="0" rIns="0" bIns="0" rtlCol="0" anchor="ctr" anchorCtr="0">
            <a:noAutofit/>
          </a:bodyPr>
          <a:lstStyle/>
          <a:p>
            <a:pPr algn="ctr"/>
            <a:r>
              <a:rPr lang="en-US" sz="2800" dirty="0">
                <a:solidFill>
                  <a:prstClr val="white"/>
                </a:solidFill>
                <a:latin typeface="Novecento sans wide UltraLight" panose="00000705000000000000" pitchFamily="50" charset="0"/>
              </a:rPr>
              <a:t>?</a:t>
            </a:r>
            <a:endParaRPr lang="ru-RU" sz="2800" dirty="0">
              <a:solidFill>
                <a:schemeClr val="bg1"/>
              </a:solidFill>
            </a:endParaRPr>
          </a:p>
        </p:txBody>
      </p:sp>
      <p:sp>
        <p:nvSpPr>
          <p:cNvPr id="13" name="Oval 12"/>
          <p:cNvSpPr/>
          <p:nvPr/>
        </p:nvSpPr>
        <p:spPr>
          <a:xfrm>
            <a:off x="3961164" y="4667093"/>
            <a:ext cx="185865" cy="1858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2975" y="3073008"/>
            <a:ext cx="1952784" cy="1952784"/>
          </a:xfrm>
          <a:prstGeom prst="rect">
            <a:avLst/>
          </a:prstGeom>
        </p:spPr>
      </p:pic>
      <p:sp>
        <p:nvSpPr>
          <p:cNvPr id="15" name="TextBox 14"/>
          <p:cNvSpPr txBox="1"/>
          <p:nvPr/>
        </p:nvSpPr>
        <p:spPr>
          <a:xfrm>
            <a:off x="733505" y="4906699"/>
            <a:ext cx="2371725" cy="261610"/>
          </a:xfrm>
          <a:prstGeom prst="rect">
            <a:avLst/>
          </a:prstGeom>
          <a:noFill/>
        </p:spPr>
        <p:txBody>
          <a:bodyPr wrap="square" rtlCol="0" anchor="ctr">
            <a:spAutoFit/>
          </a:bodyPr>
          <a:lstStyle/>
          <a:p>
            <a:pPr algn="ctr"/>
            <a:r>
              <a:rPr lang="en-US" sz="1100" dirty="0">
                <a:solidFill>
                  <a:schemeClr val="bg1"/>
                </a:solidFill>
              </a:rPr>
              <a:t>http://bit.ly/waws-secrets</a:t>
            </a:r>
            <a:endParaRPr lang="en-US" sz="2000" dirty="0">
              <a:solidFill>
                <a:schemeClr val="bg1"/>
              </a:solidFill>
            </a:endParaRPr>
          </a:p>
        </p:txBody>
      </p:sp>
      <p:sp>
        <p:nvSpPr>
          <p:cNvPr id="17" name="Rounded Rectangle 16"/>
          <p:cNvSpPr/>
          <p:nvPr/>
        </p:nvSpPr>
        <p:spPr>
          <a:xfrm>
            <a:off x="11385813" y="6215464"/>
            <a:ext cx="705205"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18" name="Rounded Rectangle 17"/>
          <p:cNvSpPr/>
          <p:nvPr/>
        </p:nvSpPr>
        <p:spPr>
          <a:xfrm>
            <a:off x="10356305" y="6224006"/>
            <a:ext cx="1379926"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spTree>
    <p:extLst>
      <p:ext uri="{BB962C8B-B14F-4D97-AF65-F5344CB8AC3E}">
        <p14:creationId xmlns:p14="http://schemas.microsoft.com/office/powerpoint/2010/main" val="15712297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4570208" y="5511604"/>
            <a:ext cx="3051585" cy="508196"/>
          </a:xfrm>
        </p:spPr>
        <p:txBody>
          <a:bodyPr>
            <a:normAutofit lnSpcReduction="10000"/>
          </a:bodyPr>
          <a:lstStyle/>
          <a:p>
            <a:pPr marL="0" indent="0" algn="ctr">
              <a:buNone/>
            </a:pPr>
            <a:r>
              <a:rPr lang="en-US" sz="2800" dirty="0">
                <a:solidFill>
                  <a:schemeClr val="bg1"/>
                </a:solidFill>
              </a:rPr>
              <a:t>@nikmd23</a:t>
            </a:r>
          </a:p>
        </p:txBody>
      </p:sp>
      <p:sp>
        <p:nvSpPr>
          <p:cNvPr id="6" name="Oval 5">
            <a:hlinkClick r:id="" action="ppaction://hlinkshowjump?jump=nextslide"/>
          </p:cNvPr>
          <p:cNvSpPr/>
          <p:nvPr/>
        </p:nvSpPr>
        <p:spPr>
          <a:xfrm>
            <a:off x="4038602" y="939605"/>
            <a:ext cx="4114799" cy="41147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3"/>
          <p:cNvSpPr txBox="1">
            <a:spLocks/>
          </p:cNvSpPr>
          <p:nvPr/>
        </p:nvSpPr>
        <p:spPr>
          <a:xfrm>
            <a:off x="4524959" y="2692204"/>
            <a:ext cx="3142082" cy="889196"/>
          </a:xfrm>
          <a:prstGeom prst="rect">
            <a:avLst/>
          </a:prstGeom>
        </p:spPr>
        <p:txBody>
          <a:bodyPr vert="horz" lIns="91440" tIns="45720" rIns="91440" bIns="45720" rtlCol="0" anchor="b">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5400" b="1" dirty="0">
                <a:solidFill>
                  <a:schemeClr val="bg1"/>
                </a:solidFill>
                <a:latin typeface="Novecento sans wide Book" panose="00000405000000000000" pitchFamily="50" charset="0"/>
              </a:rPr>
              <a:t>YOU</a:t>
            </a:r>
          </a:p>
        </p:txBody>
      </p:sp>
      <p:sp>
        <p:nvSpPr>
          <p:cNvPr id="2" name="Title 1"/>
          <p:cNvSpPr>
            <a:spLocks noGrp="1"/>
          </p:cNvSpPr>
          <p:nvPr>
            <p:ph type="title" idx="4294967295"/>
          </p:nvPr>
        </p:nvSpPr>
        <p:spPr>
          <a:xfrm>
            <a:off x="4267200" y="1885630"/>
            <a:ext cx="3657600" cy="1035174"/>
          </a:xfrm>
        </p:spPr>
        <p:txBody>
          <a:bodyPr anchor="b">
            <a:noAutofit/>
          </a:bodyPr>
          <a:lstStyle/>
          <a:p>
            <a:pPr>
              <a:spcBef>
                <a:spcPts val="0"/>
              </a:spcBef>
            </a:pPr>
            <a:r>
              <a:rPr lang="en-US" sz="6600" b="1" dirty="0">
                <a:latin typeface="Novecento sans wide Book" panose="00000405000000000000" pitchFamily="50" charset="0"/>
                <a:ea typeface="+mn-ea"/>
                <a:cs typeface="+mn-cs"/>
              </a:rPr>
              <a:t>THANK</a:t>
            </a:r>
          </a:p>
        </p:txBody>
      </p:sp>
      <p:sp>
        <p:nvSpPr>
          <p:cNvPr id="9" name="Text Placeholder 2"/>
          <p:cNvSpPr txBox="1">
            <a:spLocks/>
          </p:cNvSpPr>
          <p:nvPr/>
        </p:nvSpPr>
        <p:spPr>
          <a:xfrm>
            <a:off x="4520228" y="3683478"/>
            <a:ext cx="3151547" cy="73612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800" dirty="0">
                <a:solidFill>
                  <a:schemeClr val="accent4"/>
                </a:solidFill>
                <a:latin typeface="+mj-lt"/>
              </a:rPr>
              <a:t>FOR COMING</a:t>
            </a:r>
          </a:p>
        </p:txBody>
      </p:sp>
      <p:sp>
        <p:nvSpPr>
          <p:cNvPr id="10" name="TextBox 9"/>
          <p:cNvSpPr txBox="1">
            <a:spLocks noChangeAspect="1"/>
          </p:cNvSpPr>
          <p:nvPr/>
        </p:nvSpPr>
        <p:spPr>
          <a:xfrm>
            <a:off x="5785800" y="4744203"/>
            <a:ext cx="620400" cy="620400"/>
          </a:xfrm>
          <a:prstGeom prst="ellipse">
            <a:avLst/>
          </a:prstGeom>
          <a:solidFill>
            <a:schemeClr val="tx2"/>
          </a:solidFill>
        </p:spPr>
        <p:txBody>
          <a:bodyPr wrap="none" lIns="0" tIns="0" rIns="0" bIns="0" rtlCol="0" anchor="ctr" anchorCtr="0">
            <a:noAutofit/>
          </a:bodyPr>
          <a:lstStyle/>
          <a:p>
            <a:pPr algn="ctr"/>
            <a:r>
              <a:rPr lang="en-US" sz="2800" dirty="0">
                <a:solidFill>
                  <a:schemeClr val="bg1"/>
                </a:solidFill>
                <a:latin typeface="FontAwesome" pitchFamily="2" charset="0"/>
              </a:rPr>
              <a:t></a:t>
            </a:r>
            <a:endParaRPr lang="ru-RU" sz="2800" dirty="0">
              <a:solidFill>
                <a:schemeClr val="bg1"/>
              </a:solidFill>
            </a:endParaRPr>
          </a:p>
        </p:txBody>
      </p:sp>
      <p:sp>
        <p:nvSpPr>
          <p:cNvPr id="11" name="Oval 10"/>
          <p:cNvSpPr/>
          <p:nvPr/>
        </p:nvSpPr>
        <p:spPr>
          <a:xfrm>
            <a:off x="4191001" y="1447801"/>
            <a:ext cx="185865" cy="18586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1407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Oval 10"/>
          <p:cNvSpPr/>
          <p:nvPr/>
        </p:nvSpPr>
        <p:spPr>
          <a:xfrm>
            <a:off x="3640868" y="5898688"/>
            <a:ext cx="185865" cy="1858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p:cNvGrpSpPr/>
          <p:nvPr/>
        </p:nvGrpSpPr>
        <p:grpSpPr>
          <a:xfrm>
            <a:off x="0" y="1905001"/>
            <a:ext cx="4147028" cy="4729707"/>
            <a:chOff x="0" y="1905000"/>
            <a:chExt cx="4147028" cy="4729707"/>
          </a:xfrm>
        </p:grpSpPr>
        <p:sp>
          <p:nvSpPr>
            <p:cNvPr id="4" name="Oval 4">
              <a:hlinkClick r:id="" action="ppaction://hlinkshowjump?jump=nextslide"/>
            </p:cNvPr>
            <p:cNvSpPr/>
            <p:nvPr/>
          </p:nvSpPr>
          <p:spPr>
            <a:xfrm>
              <a:off x="0" y="1905000"/>
              <a:ext cx="4147028" cy="4729707"/>
            </a:xfrm>
            <a:custGeom>
              <a:avLst/>
              <a:gdLst/>
              <a:ahLst/>
              <a:cxnLst/>
              <a:rect l="l" t="t" r="r" b="b"/>
              <a:pathLst>
                <a:path w="4067464" h="4638964">
                  <a:moveTo>
                    <a:pt x="1747982" y="0"/>
                  </a:moveTo>
                  <a:cubicBezTo>
                    <a:pt x="3028997" y="0"/>
                    <a:pt x="4067464" y="1038467"/>
                    <a:pt x="4067464" y="2319482"/>
                  </a:cubicBezTo>
                  <a:cubicBezTo>
                    <a:pt x="4067464" y="3600497"/>
                    <a:pt x="3028997" y="4638964"/>
                    <a:pt x="1747982" y="4638964"/>
                  </a:cubicBezTo>
                  <a:cubicBezTo>
                    <a:pt x="1049771" y="4638964"/>
                    <a:pt x="423614" y="4330462"/>
                    <a:pt x="0" y="3840927"/>
                  </a:cubicBezTo>
                  <a:lnTo>
                    <a:pt x="0" y="798037"/>
                  </a:lnTo>
                  <a:cubicBezTo>
                    <a:pt x="423614" y="308502"/>
                    <a:pt x="1049771" y="0"/>
                    <a:pt x="17479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28600" y="3200400"/>
              <a:ext cx="3505200" cy="1323439"/>
            </a:xfrm>
            <a:prstGeom prst="rect">
              <a:avLst/>
            </a:prstGeom>
            <a:noFill/>
          </p:spPr>
          <p:txBody>
            <a:bodyPr wrap="square" rtlCol="0" anchor="ctr">
              <a:spAutoFit/>
            </a:bodyPr>
            <a:lstStyle/>
            <a:p>
              <a:r>
                <a:rPr lang="en-US" sz="4000" dirty="0">
                  <a:solidFill>
                    <a:schemeClr val="bg1"/>
                  </a:solidFill>
                  <a:latin typeface="+mj-lt"/>
                </a:rPr>
                <a:t>AZURE </a:t>
              </a:r>
              <a:br>
                <a:rPr lang="en-US" sz="4000" dirty="0">
                  <a:solidFill>
                    <a:schemeClr val="bg1"/>
                  </a:solidFill>
                  <a:latin typeface="+mj-lt"/>
                </a:rPr>
              </a:br>
              <a:r>
                <a:rPr lang="en-US" sz="4000" dirty="0">
                  <a:solidFill>
                    <a:schemeClr val="bg1"/>
                  </a:solidFill>
                  <a:latin typeface="+mj-lt"/>
                </a:rPr>
                <a:t>WEB SITES</a:t>
              </a:r>
            </a:p>
          </p:txBody>
        </p:sp>
        <p:sp>
          <p:nvSpPr>
            <p:cNvPr id="6" name="TextBox 5"/>
            <p:cNvSpPr txBox="1"/>
            <p:nvPr/>
          </p:nvSpPr>
          <p:spPr>
            <a:xfrm>
              <a:off x="228600" y="4673025"/>
              <a:ext cx="3581400" cy="584775"/>
            </a:xfrm>
            <a:prstGeom prst="rect">
              <a:avLst/>
            </a:prstGeom>
            <a:noFill/>
          </p:spPr>
          <p:txBody>
            <a:bodyPr wrap="square" rtlCol="0" anchor="ctr">
              <a:spAutoFit/>
            </a:bodyPr>
            <a:lstStyle/>
            <a:p>
              <a:r>
                <a:rPr lang="en-US" sz="1600" dirty="0">
                  <a:solidFill>
                    <a:schemeClr val="accent4"/>
                  </a:solidFill>
                </a:rPr>
                <a:t>Developer focused </a:t>
              </a:r>
              <a:br>
                <a:rPr lang="en-US" sz="1600" dirty="0">
                  <a:solidFill>
                    <a:schemeClr val="accent4"/>
                  </a:solidFill>
                </a:rPr>
              </a:br>
              <a:r>
                <a:rPr lang="en-US" sz="1600" dirty="0">
                  <a:solidFill>
                    <a:schemeClr val="accent4"/>
                  </a:solidFill>
                </a:rPr>
                <a:t>Platform As A Service</a:t>
              </a:r>
            </a:p>
          </p:txBody>
        </p:sp>
      </p:grpSp>
      <p:sp>
        <p:nvSpPr>
          <p:cNvPr id="8" name="TextBox 7"/>
          <p:cNvSpPr txBox="1"/>
          <p:nvPr/>
        </p:nvSpPr>
        <p:spPr>
          <a:xfrm>
            <a:off x="685800" y="1752600"/>
            <a:ext cx="615684" cy="615684"/>
          </a:xfrm>
          <a:prstGeom prst="ellipse">
            <a:avLst/>
          </a:prstGeom>
          <a:solidFill>
            <a:schemeClr val="tx2"/>
          </a:solidFill>
        </p:spPr>
        <p:txBody>
          <a:bodyPr wrap="none" lIns="0" tIns="0" rIns="0" bIns="0" rtlCol="0" anchor="ctr">
            <a:noAutofit/>
          </a:bodyPr>
          <a:lstStyle/>
          <a:p>
            <a:pPr algn="ctr"/>
            <a:r>
              <a:rPr lang="en-US" sz="3200" b="1" dirty="0">
                <a:solidFill>
                  <a:schemeClr val="bg1"/>
                </a:solidFill>
                <a:latin typeface="Novecento sans wide Book" panose="00000405000000000000" pitchFamily="50" charset="0"/>
              </a:rPr>
              <a:t>I</a:t>
            </a:r>
            <a:endParaRPr lang="ru-RU" sz="3200" dirty="0">
              <a:solidFill>
                <a:schemeClr val="bg1"/>
              </a:solidFill>
            </a:endParaRPr>
          </a:p>
        </p:txBody>
      </p:sp>
      <p:pic>
        <p:nvPicPr>
          <p:cNvPr id="14" name="Picture 11"/>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073514" y="2559513"/>
            <a:ext cx="1313748" cy="1302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3"/>
          <p:cNvPicPr>
            <a:picLocks noChangeAspect="1"/>
          </p:cNvPicPr>
          <p:nvPr/>
        </p:nvPicPr>
        <p:blipFill>
          <a:blip r:embed="rId6">
            <a:biLevel thresh="25000"/>
            <a:extLst>
              <a:ext uri="{28A0092B-C50C-407E-A947-70E740481C1C}">
                <a14:useLocalDpi xmlns:a14="http://schemas.microsoft.com/office/drawing/2010/main" val="0"/>
              </a:ext>
            </a:extLst>
          </a:blip>
          <a:srcRect/>
          <a:stretch>
            <a:fillRect/>
          </a:stretch>
        </p:blipFill>
        <p:spPr bwMode="auto">
          <a:xfrm>
            <a:off x="1380001" y="1430575"/>
            <a:ext cx="455818" cy="296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Rounded Rectangle 17"/>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Tree>
    <p:extLst>
      <p:ext uri="{BB962C8B-B14F-4D97-AF65-F5344CB8AC3E}">
        <p14:creationId xmlns:p14="http://schemas.microsoft.com/office/powerpoint/2010/main" val="28024208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3381829" y="1714500"/>
            <a:ext cx="7678057" cy="1355400"/>
          </a:xfrm>
        </p:spPr>
        <p:txBody>
          <a:bodyPr numCol="2">
            <a:noAutofit/>
          </a:bodyPr>
          <a:lstStyle/>
          <a:p>
            <a:r>
              <a:rPr lang="en-US" dirty="0" smtClean="0">
                <a:solidFill>
                  <a:schemeClr val="bg1"/>
                </a:solidFill>
                <a:latin typeface="+mj-lt"/>
              </a:rPr>
              <a:t>WEB ROLE</a:t>
            </a:r>
          </a:p>
          <a:p>
            <a:pPr marL="285750" indent="-285750">
              <a:buFont typeface="Arial" panose="020B0604020202020204" pitchFamily="34" charset="0"/>
              <a:buChar char="•"/>
            </a:pPr>
            <a:r>
              <a:rPr lang="en-US" dirty="0"/>
              <a:t>E</a:t>
            </a:r>
            <a:r>
              <a:rPr lang="en-US" dirty="0" smtClean="0"/>
              <a:t>levated Startup Scripts</a:t>
            </a:r>
            <a:endParaRPr lang="en-US" dirty="0"/>
          </a:p>
          <a:p>
            <a:pPr marL="285750" indent="-285750">
              <a:buFont typeface="Arial" panose="020B0604020202020204" pitchFamily="34" charset="0"/>
              <a:buChar char="•"/>
            </a:pPr>
            <a:r>
              <a:rPr lang="en-US" dirty="0" smtClean="0"/>
              <a:t>RDP </a:t>
            </a:r>
            <a:r>
              <a:rPr lang="en-US" dirty="0"/>
              <a:t>into VM</a:t>
            </a:r>
          </a:p>
          <a:p>
            <a:pPr marL="285750" indent="-285750">
              <a:buFont typeface="Arial" panose="020B0604020202020204" pitchFamily="34" charset="0"/>
              <a:buChar char="•"/>
            </a:pPr>
            <a:r>
              <a:rPr lang="en-US" dirty="0"/>
              <a:t>Network Isolation</a:t>
            </a:r>
          </a:p>
          <a:p>
            <a:pPr marL="285750" indent="-285750">
              <a:buFont typeface="Arial" panose="020B0604020202020204" pitchFamily="34" charset="0"/>
              <a:buChar char="•"/>
            </a:pPr>
            <a:r>
              <a:rPr lang="en-US" dirty="0" smtClean="0"/>
              <a:t>Virtual </a:t>
            </a:r>
            <a:r>
              <a:rPr lang="en-US" dirty="0"/>
              <a:t>Networks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Dedicated IP Address</a:t>
            </a:r>
            <a:endParaRPr lang="en-US" dirty="0"/>
          </a:p>
          <a:p>
            <a:pPr marL="285750" indent="-285750">
              <a:buFont typeface="Arial" panose="020B0604020202020204" pitchFamily="34" charset="0"/>
              <a:buChar char="•"/>
            </a:pPr>
            <a:r>
              <a:rPr lang="en-US" dirty="0" smtClean="0"/>
              <a:t>ACL-Restricted </a:t>
            </a:r>
            <a:r>
              <a:rPr lang="en-US" dirty="0"/>
              <a:t>E</a:t>
            </a:r>
            <a:r>
              <a:rPr lang="en-US" dirty="0" smtClean="0"/>
              <a:t>ndpoints</a:t>
            </a:r>
            <a:endParaRPr lang="en-US" dirty="0"/>
          </a:p>
          <a:p>
            <a:pPr marL="285750" indent="-285750">
              <a:buFont typeface="Arial" panose="020B0604020202020204" pitchFamily="34" charset="0"/>
              <a:buChar char="•"/>
            </a:pPr>
            <a:r>
              <a:rPr lang="en-US" dirty="0" smtClean="0"/>
              <a:t>Any </a:t>
            </a:r>
            <a:r>
              <a:rPr lang="en-US" dirty="0"/>
              <a:t>TCP/UDP </a:t>
            </a:r>
            <a:r>
              <a:rPr lang="en-US" dirty="0" smtClean="0"/>
              <a:t>Port</a:t>
            </a:r>
            <a:endParaRPr lang="en-US" dirty="0"/>
          </a:p>
          <a:p>
            <a:pPr marL="285750" indent="-285750">
              <a:buFont typeface="Arial" panose="020B0604020202020204" pitchFamily="34" charset="0"/>
              <a:buChar char="•"/>
            </a:pPr>
            <a:endParaRPr lang="en-US" dirty="0"/>
          </a:p>
        </p:txBody>
      </p:sp>
      <p:sp>
        <p:nvSpPr>
          <p:cNvPr id="5" name="Title 4"/>
          <p:cNvSpPr>
            <a:spLocks noGrp="1"/>
          </p:cNvSpPr>
          <p:nvPr>
            <p:ph type="title"/>
          </p:nvPr>
        </p:nvSpPr>
        <p:spPr/>
        <p:txBody>
          <a:bodyPr/>
          <a:lstStyle/>
          <a:p>
            <a:r>
              <a:rPr lang="en-US" dirty="0" smtClean="0"/>
              <a:t>AZURE </a:t>
            </a:r>
            <a:r>
              <a:rPr lang="en-US" b="1" dirty="0" smtClean="0">
                <a:solidFill>
                  <a:schemeClr val="tx1"/>
                </a:solidFill>
                <a:latin typeface="Novecento sans wide Book" panose="00000405000000000000" pitchFamily="50" charset="0"/>
              </a:rPr>
              <a:t>WEB </a:t>
            </a:r>
            <a:r>
              <a:rPr lang="en-US" dirty="0" smtClean="0"/>
              <a:t>SITES</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r>
              <a:rPr lang="en-US" dirty="0" smtClean="0"/>
              <a:t>comparison</a:t>
            </a:r>
            <a:endParaRPr lang="en-US" dirty="0"/>
          </a:p>
        </p:txBody>
      </p:sp>
      <p:sp>
        <p:nvSpPr>
          <p:cNvPr id="7" name="Oval 6"/>
          <p:cNvSpPr/>
          <p:nvPr/>
        </p:nvSpPr>
        <p:spPr>
          <a:xfrm>
            <a:off x="899885" y="1600200"/>
            <a:ext cx="1584000" cy="158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sp>
        <p:nvSpPr>
          <p:cNvPr id="8" name="Oval 7"/>
          <p:cNvSpPr/>
          <p:nvPr/>
        </p:nvSpPr>
        <p:spPr>
          <a:xfrm>
            <a:off x="899885" y="3960876"/>
            <a:ext cx="1584000" cy="1584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6" name="Picture 15"/>
          <p:cNvPicPr>
            <a:picLocks noChangeAspect="1"/>
          </p:cNvPicPr>
          <p:nvPr/>
        </p:nvPicPr>
        <p:blipFill>
          <a:blip r:embed="rId3">
            <a:biLevel thresh="50000"/>
            <a:extLst>
              <a:ext uri="{28A0092B-C50C-407E-A947-70E740481C1C}">
                <a14:useLocalDpi xmlns:a14="http://schemas.microsoft.com/office/drawing/2010/main" val="0"/>
              </a:ext>
            </a:extLst>
          </a:blip>
          <a:srcRect/>
          <a:stretch>
            <a:fillRect/>
          </a:stretch>
        </p:blipFill>
        <p:spPr bwMode="auto">
          <a:xfrm>
            <a:off x="1178379" y="4243722"/>
            <a:ext cx="1027012" cy="10183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8379" y="1878694"/>
            <a:ext cx="1027012" cy="1027012"/>
          </a:xfrm>
          <a:prstGeom prst="rect">
            <a:avLst/>
          </a:prstGeom>
        </p:spPr>
      </p:pic>
      <p:sp>
        <p:nvSpPr>
          <p:cNvPr id="19" name="Text Placeholder 2"/>
          <p:cNvSpPr txBox="1">
            <a:spLocks/>
          </p:cNvSpPr>
          <p:nvPr/>
        </p:nvSpPr>
        <p:spPr>
          <a:xfrm>
            <a:off x="3381829" y="4075176"/>
            <a:ext cx="7678057" cy="2191810"/>
          </a:xfrm>
          <a:prstGeom prst="rect">
            <a:avLst/>
          </a:prstGeom>
        </p:spPr>
        <p:txBody>
          <a:bodyPr vert="horz" wrap="square" lIns="91440" tIns="0" rIns="91440" bIns="0" numCol="2" spcCol="360000" rtlCol="0">
            <a:noAutofit/>
          </a:bodyPr>
          <a:lstStyle>
            <a:lvl1pPr marL="0" indent="0" algn="l" defTabSz="914400" rtl="0" eaLnBrk="1" latinLnBrk="0" hangingPunct="1">
              <a:lnSpc>
                <a:spcPct val="100000"/>
              </a:lnSpc>
              <a:spcBef>
                <a:spcPts val="600"/>
              </a:spcBef>
              <a:spcAft>
                <a:spcPts val="600"/>
              </a:spcAft>
              <a:buFont typeface="Arial" pitchFamily="34" charset="0"/>
              <a:buNone/>
              <a:defRPr sz="1800" kern="1200">
                <a:solidFill>
                  <a:schemeClr val="accent4"/>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latin typeface="+mj-lt"/>
              </a:rPr>
              <a:t>WEB SITE</a:t>
            </a:r>
          </a:p>
          <a:p>
            <a:pPr marL="285750" indent="-285750">
              <a:buFont typeface="Arial" panose="020B0604020202020204" pitchFamily="34" charset="0"/>
              <a:buChar char="•"/>
            </a:pPr>
            <a:r>
              <a:rPr lang="en-US" dirty="0"/>
              <a:t>Near-Instant Deployment</a:t>
            </a:r>
          </a:p>
          <a:p>
            <a:pPr marL="285750" indent="-285750">
              <a:buFont typeface="Arial" panose="020B0604020202020204" pitchFamily="34" charset="0"/>
              <a:buChar char="•"/>
            </a:pPr>
            <a:r>
              <a:rPr lang="en-US" dirty="0"/>
              <a:t>Rollbacks</a:t>
            </a:r>
          </a:p>
          <a:p>
            <a:pPr marL="285750" indent="-285750">
              <a:buFont typeface="Arial" panose="020B0604020202020204" pitchFamily="34" charset="0"/>
              <a:buChar char="•"/>
            </a:pPr>
            <a:r>
              <a:rPr lang="en-US" dirty="0"/>
              <a:t>Continuous Deployment</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Application Gallery</a:t>
            </a:r>
          </a:p>
          <a:p>
            <a:pPr marL="285750" indent="-285750">
              <a:buFont typeface="Arial" panose="020B0604020202020204" pitchFamily="34" charset="0"/>
              <a:buChar char="•"/>
            </a:pPr>
            <a:r>
              <a:rPr lang="en-US" dirty="0"/>
              <a:t>Web Jobs</a:t>
            </a:r>
          </a:p>
          <a:p>
            <a:pPr marL="285750" indent="-285750">
              <a:buFont typeface="Arial" panose="020B0604020202020204" pitchFamily="34" charset="0"/>
              <a:buChar char="•"/>
            </a:pPr>
            <a:r>
              <a:rPr lang="en-US" dirty="0"/>
              <a:t>Content Backup</a:t>
            </a:r>
          </a:p>
        </p:txBody>
      </p:sp>
    </p:spTree>
    <p:extLst>
      <p:ext uri="{BB962C8B-B14F-4D97-AF65-F5344CB8AC3E}">
        <p14:creationId xmlns:p14="http://schemas.microsoft.com/office/powerpoint/2010/main" val="16565180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dirty="0" smtClean="0"/>
              <a:t>AZURE </a:t>
            </a:r>
            <a:r>
              <a:rPr lang="en-US" b="1" dirty="0" smtClean="0">
                <a:solidFill>
                  <a:schemeClr val="tx1"/>
                </a:solidFill>
                <a:latin typeface="Novecento sans wide Book" panose="00000405000000000000" pitchFamily="50" charset="0"/>
              </a:rPr>
              <a:t>WEB </a:t>
            </a:r>
            <a:r>
              <a:rPr lang="en-US" dirty="0" smtClean="0"/>
              <a:t>SITES</a:t>
            </a:r>
            <a:endParaRPr lang="en-US" b="1" spc="0" dirty="0">
              <a:solidFill>
                <a:schemeClr val="accent1"/>
              </a:solidFill>
            </a:endParaRPr>
          </a:p>
        </p:txBody>
      </p:sp>
      <p:sp>
        <p:nvSpPr>
          <p:cNvPr id="4" name="Text Placeholder 3"/>
          <p:cNvSpPr>
            <a:spLocks noGrp="1"/>
          </p:cNvSpPr>
          <p:nvPr>
            <p:ph type="body" sz="quarter" idx="10"/>
          </p:nvPr>
        </p:nvSpPr>
        <p:spPr/>
        <p:txBody>
          <a:bodyPr>
            <a:noAutofit/>
          </a:bodyPr>
          <a:lstStyle/>
          <a:p>
            <a:r>
              <a:rPr lang="en-US" dirty="0"/>
              <a:t>architecture</a:t>
            </a:r>
          </a:p>
        </p:txBody>
      </p:sp>
      <p:cxnSp>
        <p:nvCxnSpPr>
          <p:cNvPr id="17" name="Straight Connector 16"/>
          <p:cNvCxnSpPr>
            <a:stCxn id="2" idx="5"/>
            <a:endCxn id="13" idx="0"/>
          </p:cNvCxnSpPr>
          <p:nvPr/>
        </p:nvCxnSpPr>
        <p:spPr>
          <a:xfrm>
            <a:off x="7119414" y="4714827"/>
            <a:ext cx="130793" cy="390572"/>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endCxn id="14" idx="1"/>
          </p:cNvCxnSpPr>
          <p:nvPr/>
        </p:nvCxnSpPr>
        <p:spPr>
          <a:xfrm>
            <a:off x="7405822" y="4246265"/>
            <a:ext cx="625965" cy="404985"/>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endCxn id="11" idx="3"/>
          </p:cNvCxnSpPr>
          <p:nvPr/>
        </p:nvCxnSpPr>
        <p:spPr>
          <a:xfrm flipV="1">
            <a:off x="7188202" y="2498752"/>
            <a:ext cx="514364" cy="449812"/>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V="1">
            <a:off x="7433916" y="3148880"/>
            <a:ext cx="1329084" cy="36764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2" name="Oval 1"/>
          <p:cNvSpPr/>
          <p:nvPr/>
        </p:nvSpPr>
        <p:spPr>
          <a:xfrm>
            <a:off x="4842986" y="2438400"/>
            <a:ext cx="2667000" cy="2667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600" dirty="0"/>
          </a:p>
        </p:txBody>
      </p:sp>
      <p:sp>
        <p:nvSpPr>
          <p:cNvPr id="7" name="Oval 6"/>
          <p:cNvSpPr/>
          <p:nvPr/>
        </p:nvSpPr>
        <p:spPr>
          <a:xfrm>
            <a:off x="2795360" y="1336168"/>
            <a:ext cx="1569498" cy="1569498"/>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100" dirty="0">
              <a:latin typeface="+mj-lt"/>
            </a:endParaRPr>
          </a:p>
        </p:txBody>
      </p:sp>
      <p:sp>
        <p:nvSpPr>
          <p:cNvPr id="13" name="Oval 12"/>
          <p:cNvSpPr/>
          <p:nvPr/>
        </p:nvSpPr>
        <p:spPr>
          <a:xfrm>
            <a:off x="6781801" y="5105400"/>
            <a:ext cx="936811" cy="936811"/>
          </a:xfrm>
          <a:prstGeom prst="ellipse">
            <a:avLst/>
          </a:prstGeom>
          <a:solidFill>
            <a:schemeClr val="bg1"/>
          </a:solidFill>
          <a:ln w="571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900" dirty="0">
              <a:solidFill>
                <a:schemeClr val="accent2"/>
              </a:solidFill>
              <a:latin typeface="+mj-lt"/>
            </a:endParaRPr>
          </a:p>
        </p:txBody>
      </p:sp>
      <p:sp>
        <p:nvSpPr>
          <p:cNvPr id="11" name="Oval 10"/>
          <p:cNvSpPr/>
          <p:nvPr/>
        </p:nvSpPr>
        <p:spPr>
          <a:xfrm>
            <a:off x="7559846" y="1666918"/>
            <a:ext cx="974554" cy="974554"/>
          </a:xfrm>
          <a:prstGeom prst="ellipse">
            <a:avLst/>
          </a:prstGeom>
          <a:solidFill>
            <a:schemeClr val="bg1"/>
          </a:solidFill>
          <a:ln w="571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050" dirty="0">
              <a:solidFill>
                <a:schemeClr val="accent2"/>
              </a:solidFill>
              <a:latin typeface="+mj-lt"/>
            </a:endParaRPr>
          </a:p>
        </p:txBody>
      </p:sp>
      <p:sp>
        <p:nvSpPr>
          <p:cNvPr id="8" name="Oval 7"/>
          <p:cNvSpPr/>
          <p:nvPr/>
        </p:nvSpPr>
        <p:spPr>
          <a:xfrm>
            <a:off x="1981200" y="2442910"/>
            <a:ext cx="1295400" cy="1295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algn="ctr"/>
            <a:endParaRPr lang="en-US" sz="1400" dirty="0">
              <a:solidFill>
                <a:schemeClr val="accent2"/>
              </a:solidFill>
            </a:endParaRPr>
          </a:p>
        </p:txBody>
      </p:sp>
      <p:sp>
        <p:nvSpPr>
          <p:cNvPr id="14" name="Oval 13"/>
          <p:cNvSpPr/>
          <p:nvPr/>
        </p:nvSpPr>
        <p:spPr>
          <a:xfrm>
            <a:off x="7876337" y="4495800"/>
            <a:ext cx="1061474" cy="1061474"/>
          </a:xfrm>
          <a:prstGeom prst="ellipse">
            <a:avLst/>
          </a:prstGeom>
          <a:solidFill>
            <a:schemeClr val="bg1"/>
          </a:solidFill>
          <a:ln w="571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400" dirty="0">
              <a:solidFill>
                <a:schemeClr val="accent2"/>
              </a:solidFill>
            </a:endParaRPr>
          </a:p>
        </p:txBody>
      </p:sp>
      <p:pic>
        <p:nvPicPr>
          <p:cNvPr id="36" name="Picture 3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9066" y="1701175"/>
            <a:ext cx="862086" cy="839484"/>
          </a:xfrm>
          <a:prstGeom prst="rect">
            <a:avLst/>
          </a:prstGeom>
        </p:spPr>
      </p:pic>
      <p:sp>
        <p:nvSpPr>
          <p:cNvPr id="6" name="Oval 5"/>
          <p:cNvSpPr/>
          <p:nvPr/>
        </p:nvSpPr>
        <p:spPr>
          <a:xfrm>
            <a:off x="3045412" y="2362200"/>
            <a:ext cx="2209800" cy="22098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pic>
        <p:nvPicPr>
          <p:cNvPr id="35" name="Picture 3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13143" y="2886075"/>
            <a:ext cx="1035304" cy="409070"/>
          </a:xfrm>
          <a:prstGeom prst="rect">
            <a:avLst/>
          </a:prstGeom>
        </p:spPr>
      </p:pic>
      <p:pic>
        <p:nvPicPr>
          <p:cNvPr id="32" name="Picture 3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33957" y="3105505"/>
            <a:ext cx="1232710" cy="723190"/>
          </a:xfrm>
          <a:prstGeom prst="rect">
            <a:avLst/>
          </a:prstGeom>
        </p:spPr>
      </p:pic>
      <p:pic>
        <p:nvPicPr>
          <p:cNvPr id="37" name="Picture 3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93321" y="2443211"/>
            <a:ext cx="2412500" cy="2412500"/>
          </a:xfrm>
          <a:prstGeom prst="rect">
            <a:avLst/>
          </a:prstGeom>
        </p:spPr>
      </p:pic>
      <p:pic>
        <p:nvPicPr>
          <p:cNvPr id="42" name="Picture 18"/>
          <p:cNvPicPr>
            <a:picLocks noChangeAspect="1"/>
          </p:cNvPicPr>
          <p:nvPr/>
        </p:nvPicPr>
        <p:blipFill>
          <a:blip r:embed="rId7">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969218" y="5357110"/>
            <a:ext cx="561975" cy="433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16"/>
          <p:cNvPicPr>
            <a:picLocks noChangeAspect="1"/>
          </p:cNvPicPr>
          <p:nvPr/>
        </p:nvPicPr>
        <p:blipFill>
          <a:blip r:embed="rId8">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105449" y="4747137"/>
            <a:ext cx="60325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Picture 17"/>
          <p:cNvPicPr>
            <a:picLocks noChangeAspect="1"/>
          </p:cNvPicPr>
          <p:nvPr/>
        </p:nvPicPr>
        <p:blipFill>
          <a:blip r:embed="rId9">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808205" y="1881939"/>
            <a:ext cx="477837" cy="544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 name="Oval 45"/>
          <p:cNvSpPr/>
          <p:nvPr/>
        </p:nvSpPr>
        <p:spPr>
          <a:xfrm>
            <a:off x="8735141" y="2591087"/>
            <a:ext cx="974554" cy="974554"/>
          </a:xfrm>
          <a:prstGeom prst="ellipse">
            <a:avLst/>
          </a:prstGeom>
          <a:solidFill>
            <a:schemeClr val="bg1"/>
          </a:solidFill>
          <a:ln w="571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050" dirty="0">
              <a:solidFill>
                <a:schemeClr val="accent2"/>
              </a:solidFill>
              <a:latin typeface="+mj-lt"/>
            </a:endParaRPr>
          </a:p>
        </p:txBody>
      </p:sp>
      <p:pic>
        <p:nvPicPr>
          <p:cNvPr id="44" name="Picture 15"/>
          <p:cNvPicPr>
            <a:picLocks noChangeAspect="1"/>
          </p:cNvPicPr>
          <p:nvPr/>
        </p:nvPicPr>
        <p:blipFill>
          <a:blip r:embed="rId10">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934287" y="2791820"/>
            <a:ext cx="576263" cy="57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 name="TextBox 52"/>
          <p:cNvSpPr txBox="1"/>
          <p:nvPr/>
        </p:nvSpPr>
        <p:spPr>
          <a:xfrm>
            <a:off x="5472950" y="4665420"/>
            <a:ext cx="1453242" cy="338554"/>
          </a:xfrm>
          <a:prstGeom prst="rect">
            <a:avLst/>
          </a:prstGeom>
          <a:noFill/>
        </p:spPr>
        <p:txBody>
          <a:bodyPr wrap="square" rtlCol="0">
            <a:spAutoFit/>
          </a:bodyPr>
          <a:lstStyle/>
          <a:p>
            <a:pPr algn="ctr"/>
            <a:r>
              <a:rPr lang="en-US" sz="1600" dirty="0">
                <a:solidFill>
                  <a:schemeClr val="bg1"/>
                </a:solidFill>
              </a:rPr>
              <a:t>KUDU</a:t>
            </a:r>
          </a:p>
        </p:txBody>
      </p:sp>
      <p:sp>
        <p:nvSpPr>
          <p:cNvPr id="26" name="Rounded Rectangle 25"/>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
        <p:nvSpPr>
          <p:cNvPr id="29" name="Oval 28"/>
          <p:cNvSpPr/>
          <p:nvPr/>
        </p:nvSpPr>
        <p:spPr>
          <a:xfrm>
            <a:off x="2943828" y="3771900"/>
            <a:ext cx="465103" cy="4651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dirty="0" smtClean="0">
                <a:solidFill>
                  <a:schemeClr val="accent1"/>
                </a:solidFill>
                <a:cs typeface="Consolas" panose="020B0609020204030204" pitchFamily="49" charset="0"/>
              </a:rPr>
              <a:t>ARR</a:t>
            </a:r>
            <a:endParaRPr lang="en-US" sz="700" dirty="0">
              <a:solidFill>
                <a:schemeClr val="accent1"/>
              </a:solidFill>
              <a:cs typeface="Consolas" panose="020B0609020204030204" pitchFamily="49" charset="0"/>
            </a:endParaRPr>
          </a:p>
        </p:txBody>
      </p:sp>
    </p:spTree>
    <p:extLst>
      <p:ext uri="{BB962C8B-B14F-4D97-AF65-F5344CB8AC3E}">
        <p14:creationId xmlns:p14="http://schemas.microsoft.com/office/powerpoint/2010/main" val="37000038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00"/>
                                        <p:tgtEl>
                                          <p:spTgt spid="21"/>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wipe(down)">
                                      <p:cBhvr>
                                        <p:cTn id="11" dur="500"/>
                                        <p:tgtEl>
                                          <p:spTgt spid="23"/>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up)">
                                      <p:cBhvr>
                                        <p:cTn id="15" dur="500"/>
                                        <p:tgtEl>
                                          <p:spTgt spid="19"/>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up)">
                                      <p:cBhvr>
                                        <p:cTn id="1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74" y="-1108544"/>
            <a:ext cx="12208973" cy="8139315"/>
          </a:xfrm>
          <a:prstGeom prst="rect">
            <a:avLst/>
          </a:prstGeom>
        </p:spPr>
      </p:pic>
      <p:grpSp>
        <p:nvGrpSpPr>
          <p:cNvPr id="6" name="Group 5"/>
          <p:cNvGrpSpPr/>
          <p:nvPr/>
        </p:nvGrpSpPr>
        <p:grpSpPr>
          <a:xfrm>
            <a:off x="-9497" y="2504431"/>
            <a:ext cx="4581524" cy="4363094"/>
            <a:chOff x="-9523" y="2504431"/>
            <a:chExt cx="4581524" cy="4363094"/>
          </a:xfrm>
        </p:grpSpPr>
        <p:sp>
          <p:nvSpPr>
            <p:cNvPr id="4" name="Oval 4">
              <a:hlinkClick r:id="" action="ppaction://hlinkshowjump?jump=nextslide"/>
            </p:cNvPr>
            <p:cNvSpPr/>
            <p:nvPr/>
          </p:nvSpPr>
          <p:spPr>
            <a:xfrm>
              <a:off x="-9523" y="2504431"/>
              <a:ext cx="4581524" cy="4363094"/>
            </a:xfrm>
            <a:custGeom>
              <a:avLst/>
              <a:gdLst/>
              <a:ahLst/>
              <a:cxnLst/>
              <a:rect l="l" t="t" r="r" b="b"/>
              <a:pathLst>
                <a:path w="6181725" h="5887003">
                  <a:moveTo>
                    <a:pt x="2640285" y="0"/>
                  </a:moveTo>
                  <a:cubicBezTo>
                    <a:pt x="4596169" y="0"/>
                    <a:pt x="6181725" y="1585556"/>
                    <a:pt x="6181725" y="3541440"/>
                  </a:cubicBezTo>
                  <a:cubicBezTo>
                    <a:pt x="6181725" y="4442260"/>
                    <a:pt x="5845390" y="5264525"/>
                    <a:pt x="5288619" y="5887003"/>
                  </a:cubicBezTo>
                  <a:lnTo>
                    <a:pt x="0" y="5887003"/>
                  </a:lnTo>
                  <a:lnTo>
                    <a:pt x="0" y="1188740"/>
                  </a:lnTo>
                  <a:cubicBezTo>
                    <a:pt x="644797" y="458030"/>
                    <a:pt x="1589052" y="0"/>
                    <a:pt x="2640285"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31642" y="4035243"/>
              <a:ext cx="4310061" cy="769441"/>
            </a:xfrm>
            <a:prstGeom prst="rect">
              <a:avLst/>
            </a:prstGeom>
            <a:noFill/>
          </p:spPr>
          <p:txBody>
            <a:bodyPr wrap="square" rtlCol="0" anchor="ctr">
              <a:spAutoFit/>
            </a:bodyPr>
            <a:lstStyle/>
            <a:p>
              <a:r>
                <a:rPr lang="en-US" sz="4400" dirty="0">
                  <a:solidFill>
                    <a:schemeClr val="bg1"/>
                  </a:solidFill>
                  <a:latin typeface="+mj-lt"/>
                </a:rPr>
                <a:t>KUDU</a:t>
              </a:r>
            </a:p>
          </p:txBody>
        </p:sp>
        <p:sp>
          <p:nvSpPr>
            <p:cNvPr id="7" name="TextBox 6"/>
            <p:cNvSpPr txBox="1">
              <a:spLocks noChangeAspect="1"/>
            </p:cNvSpPr>
            <p:nvPr/>
          </p:nvSpPr>
          <p:spPr>
            <a:xfrm>
              <a:off x="2655259" y="4035242"/>
              <a:ext cx="1465625" cy="1465625"/>
            </a:xfrm>
            <a:prstGeom prst="rect">
              <a:avLst/>
            </a:prstGeom>
            <a:noFill/>
          </p:spPr>
          <p:txBody>
            <a:bodyPr wrap="none" lIns="0" tIns="0" rIns="0" bIns="0" rtlCol="0" anchor="ctr" anchorCtr="0">
              <a:noAutofit/>
            </a:bodyPr>
            <a:lstStyle/>
            <a:p>
              <a:pPr algn="ctr"/>
              <a:r>
                <a:rPr lang="en-US" sz="13800" dirty="0">
                  <a:latin typeface="RaphaelIcons" pitchFamily="2" charset="0"/>
                </a:rPr>
                <a:t>b</a:t>
              </a:r>
              <a:endParaRPr lang="ru-RU" sz="13800" dirty="0"/>
            </a:p>
          </p:txBody>
        </p:sp>
      </p:grpSp>
      <p:sp>
        <p:nvSpPr>
          <p:cNvPr id="9" name="TextBox 8"/>
          <p:cNvSpPr txBox="1"/>
          <p:nvPr/>
        </p:nvSpPr>
        <p:spPr>
          <a:xfrm>
            <a:off x="3505226" y="2895600"/>
            <a:ext cx="615684" cy="615684"/>
          </a:xfrm>
          <a:prstGeom prst="ellipse">
            <a:avLst/>
          </a:prstGeom>
          <a:solidFill>
            <a:schemeClr val="tx2"/>
          </a:solidFill>
        </p:spPr>
        <p:txBody>
          <a:bodyPr wrap="none" lIns="0" tIns="0" rIns="0" bIns="0" rtlCol="0" anchor="ctr">
            <a:noAutofit/>
          </a:bodyPr>
          <a:lstStyle/>
          <a:p>
            <a:pPr algn="ctr"/>
            <a:r>
              <a:rPr lang="en-US" sz="3200" b="1" dirty="0">
                <a:solidFill>
                  <a:schemeClr val="bg1"/>
                </a:solidFill>
                <a:latin typeface="Novecento sans wide Book" panose="00000405000000000000" pitchFamily="50" charset="0"/>
              </a:rPr>
              <a:t>II</a:t>
            </a:r>
            <a:endParaRPr lang="ru-RU" sz="3200" dirty="0">
              <a:solidFill>
                <a:schemeClr val="bg1"/>
              </a:solidFill>
            </a:endParaRPr>
          </a:p>
        </p:txBody>
      </p:sp>
      <p:sp>
        <p:nvSpPr>
          <p:cNvPr id="11" name="Oval 10"/>
          <p:cNvSpPr/>
          <p:nvPr/>
        </p:nvSpPr>
        <p:spPr>
          <a:xfrm>
            <a:off x="3009918" y="2318566"/>
            <a:ext cx="185865" cy="1858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7009" y="6120874"/>
            <a:ext cx="388154" cy="329932"/>
          </a:xfrm>
          <a:prstGeom prst="rect">
            <a:avLst/>
          </a:prstGeom>
        </p:spPr>
      </p:pic>
      <p:sp>
        <p:nvSpPr>
          <p:cNvPr id="12" name="TextBox 11"/>
          <p:cNvSpPr txBox="1"/>
          <p:nvPr/>
        </p:nvSpPr>
        <p:spPr>
          <a:xfrm>
            <a:off x="231668" y="5580710"/>
            <a:ext cx="3581400" cy="584775"/>
          </a:xfrm>
          <a:prstGeom prst="rect">
            <a:avLst/>
          </a:prstGeom>
          <a:noFill/>
        </p:spPr>
        <p:txBody>
          <a:bodyPr wrap="square" rtlCol="0" anchor="ctr">
            <a:spAutoFit/>
          </a:bodyPr>
          <a:lstStyle/>
          <a:p>
            <a:r>
              <a:rPr lang="en-US" sz="1600" dirty="0">
                <a:solidFill>
                  <a:schemeClr val="accent4"/>
                </a:solidFill>
              </a:rPr>
              <a:t>The magic behind </a:t>
            </a:r>
            <a:br>
              <a:rPr lang="en-US" sz="1600" dirty="0">
                <a:solidFill>
                  <a:schemeClr val="accent4"/>
                </a:solidFill>
              </a:rPr>
            </a:br>
            <a:r>
              <a:rPr lang="en-US" sz="1600" dirty="0">
                <a:solidFill>
                  <a:schemeClr val="accent4"/>
                </a:solidFill>
              </a:rPr>
              <a:t>Microsoft Azure Web Sites</a:t>
            </a:r>
          </a:p>
        </p:txBody>
      </p:sp>
    </p:spTree>
    <p:extLst>
      <p:ext uri="{BB962C8B-B14F-4D97-AF65-F5344CB8AC3E}">
        <p14:creationId xmlns:p14="http://schemas.microsoft.com/office/powerpoint/2010/main" val="25059374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mtClean="0"/>
              <a:t>DEPLOYMENT</a:t>
            </a:r>
            <a:endParaRPr lang="en-US" b="1" spc="0" dirty="0">
              <a:solidFill>
                <a:schemeClr val="accent1"/>
              </a:solidFill>
            </a:endParaRPr>
          </a:p>
        </p:txBody>
      </p:sp>
      <p:sp>
        <p:nvSpPr>
          <p:cNvPr id="2" name="Text Placeholder 1"/>
          <p:cNvSpPr>
            <a:spLocks noGrp="1"/>
          </p:cNvSpPr>
          <p:nvPr>
            <p:ph type="body" sz="quarter" idx="10"/>
          </p:nvPr>
        </p:nvSpPr>
        <p:spPr/>
        <p:txBody>
          <a:bodyPr/>
          <a:lstStyle/>
          <a:p>
            <a:r>
              <a:rPr lang="en-US" dirty="0"/>
              <a:t>workflow + settings</a:t>
            </a:r>
          </a:p>
          <a:p>
            <a:endParaRPr lang="en-US" dirty="0"/>
          </a:p>
        </p:txBody>
      </p:sp>
      <p:cxnSp>
        <p:nvCxnSpPr>
          <p:cNvPr id="14" name="Straight Connector 13"/>
          <p:cNvCxnSpPr/>
          <p:nvPr/>
        </p:nvCxnSpPr>
        <p:spPr>
          <a:xfrm>
            <a:off x="174171" y="3539561"/>
            <a:ext cx="1181462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2051777" y="1879681"/>
            <a:ext cx="1257300" cy="977433"/>
            <a:chOff x="1219200" y="1879680"/>
            <a:chExt cx="1257300" cy="977433"/>
          </a:xfrm>
        </p:grpSpPr>
        <p:sp>
          <p:nvSpPr>
            <p:cNvPr id="16" name="TextBox 15"/>
            <p:cNvSpPr txBox="1"/>
            <p:nvPr/>
          </p:nvSpPr>
          <p:spPr>
            <a:xfrm>
              <a:off x="1219200" y="1879680"/>
              <a:ext cx="684803" cy="400110"/>
            </a:xfrm>
            <a:prstGeom prst="rect">
              <a:avLst/>
            </a:prstGeom>
            <a:noFill/>
          </p:spPr>
          <p:txBody>
            <a:bodyPr wrap="none" rtlCol="0">
              <a:spAutoFit/>
            </a:bodyPr>
            <a:lstStyle/>
            <a:p>
              <a:r>
                <a:rPr lang="en-US" sz="2000" dirty="0" err="1">
                  <a:solidFill>
                    <a:schemeClr val="accent1"/>
                  </a:solidFill>
                  <a:latin typeface="+mj-lt"/>
                </a:rPr>
                <a:t>Scm</a:t>
              </a:r>
              <a:endParaRPr lang="en-US" sz="2000" dirty="0">
                <a:solidFill>
                  <a:schemeClr val="accent1"/>
                </a:solidFill>
                <a:latin typeface="+mj-lt"/>
              </a:endParaRPr>
            </a:p>
          </p:txBody>
        </p:sp>
        <p:sp>
          <p:nvSpPr>
            <p:cNvPr id="17" name="Rectangle 16"/>
            <p:cNvSpPr/>
            <p:nvPr/>
          </p:nvSpPr>
          <p:spPr>
            <a:xfrm>
              <a:off x="1219200" y="2210782"/>
              <a:ext cx="1257300" cy="646331"/>
            </a:xfrm>
            <a:prstGeom prst="rect">
              <a:avLst/>
            </a:prstGeom>
          </p:spPr>
          <p:txBody>
            <a:bodyPr wrap="square">
              <a:spAutoFit/>
            </a:bodyPr>
            <a:lstStyle/>
            <a:p>
              <a:r>
                <a:rPr lang="en-US" sz="1200" dirty="0">
                  <a:solidFill>
                    <a:schemeClr val="accent4"/>
                  </a:solidFill>
                </a:rPr>
                <a:t>Acquire source from source control system</a:t>
              </a:r>
            </a:p>
          </p:txBody>
        </p:sp>
      </p:grpSp>
      <p:sp>
        <p:nvSpPr>
          <p:cNvPr id="21" name="Oval 20"/>
          <p:cNvSpPr/>
          <p:nvPr/>
        </p:nvSpPr>
        <p:spPr>
          <a:xfrm>
            <a:off x="1469777" y="3449561"/>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p:cNvCxnSpPr>
            <a:stCxn id="21" idx="0"/>
          </p:cNvCxnSpPr>
          <p:nvPr/>
        </p:nvCxnSpPr>
        <p:spPr>
          <a:xfrm flipV="1">
            <a:off x="1559777" y="3125411"/>
            <a:ext cx="0" cy="32415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27" idx="0"/>
            <a:endCxn id="16" idx="1"/>
          </p:cNvCxnSpPr>
          <p:nvPr/>
        </p:nvCxnSpPr>
        <p:spPr>
          <a:xfrm rot="5400000" flipH="1" flipV="1">
            <a:off x="1552939" y="2086573"/>
            <a:ext cx="505676" cy="492000"/>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27" name="Oval 26"/>
          <p:cNvSpPr/>
          <p:nvPr/>
        </p:nvSpPr>
        <p:spPr>
          <a:xfrm>
            <a:off x="1289777" y="2585411"/>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14"/>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329286" y="2615593"/>
            <a:ext cx="470074" cy="4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57140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mtClean="0"/>
              <a:t>DEPLOYMENT</a:t>
            </a:r>
            <a:endParaRPr lang="en-US" b="1" spc="0" dirty="0">
              <a:solidFill>
                <a:schemeClr val="accent1"/>
              </a:solidFill>
            </a:endParaRPr>
          </a:p>
        </p:txBody>
      </p:sp>
      <p:sp>
        <p:nvSpPr>
          <p:cNvPr id="4" name="Text Placeholder 3"/>
          <p:cNvSpPr>
            <a:spLocks noGrp="1"/>
          </p:cNvSpPr>
          <p:nvPr>
            <p:ph type="body" sz="quarter" idx="10"/>
          </p:nvPr>
        </p:nvSpPr>
        <p:spPr/>
        <p:txBody>
          <a:bodyPr>
            <a:noAutofit/>
          </a:bodyPr>
          <a:lstStyle/>
          <a:p>
            <a:r>
              <a:rPr lang="en-US" dirty="0"/>
              <a:t>workflow + settings</a:t>
            </a:r>
          </a:p>
        </p:txBody>
      </p:sp>
      <p:cxnSp>
        <p:nvCxnSpPr>
          <p:cNvPr id="22" name="Straight Connector 21"/>
          <p:cNvCxnSpPr/>
          <p:nvPr/>
        </p:nvCxnSpPr>
        <p:spPr>
          <a:xfrm>
            <a:off x="174171" y="3539561"/>
            <a:ext cx="1181462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2051777" y="1879681"/>
            <a:ext cx="1257300" cy="977433"/>
            <a:chOff x="1219200" y="1879680"/>
            <a:chExt cx="1257300" cy="977433"/>
          </a:xfrm>
        </p:grpSpPr>
        <p:sp>
          <p:nvSpPr>
            <p:cNvPr id="24" name="TextBox 23"/>
            <p:cNvSpPr txBox="1"/>
            <p:nvPr/>
          </p:nvSpPr>
          <p:spPr>
            <a:xfrm>
              <a:off x="1219200" y="1879680"/>
              <a:ext cx="684803" cy="400110"/>
            </a:xfrm>
            <a:prstGeom prst="rect">
              <a:avLst/>
            </a:prstGeom>
            <a:noFill/>
          </p:spPr>
          <p:txBody>
            <a:bodyPr wrap="none" rtlCol="0">
              <a:spAutoFit/>
            </a:bodyPr>
            <a:lstStyle/>
            <a:p>
              <a:r>
                <a:rPr lang="en-US" sz="2000" dirty="0" err="1">
                  <a:solidFill>
                    <a:schemeClr val="accent1"/>
                  </a:solidFill>
                  <a:latin typeface="+mj-lt"/>
                </a:rPr>
                <a:t>Scm</a:t>
              </a:r>
              <a:endParaRPr lang="en-US" sz="2000" dirty="0">
                <a:solidFill>
                  <a:schemeClr val="accent1"/>
                </a:solidFill>
                <a:latin typeface="+mj-lt"/>
              </a:endParaRPr>
            </a:p>
          </p:txBody>
        </p:sp>
        <p:sp>
          <p:nvSpPr>
            <p:cNvPr id="25" name="Rectangle 24"/>
            <p:cNvSpPr/>
            <p:nvPr/>
          </p:nvSpPr>
          <p:spPr>
            <a:xfrm>
              <a:off x="1219200" y="2210782"/>
              <a:ext cx="1257300" cy="646331"/>
            </a:xfrm>
            <a:prstGeom prst="rect">
              <a:avLst/>
            </a:prstGeom>
          </p:spPr>
          <p:txBody>
            <a:bodyPr wrap="square">
              <a:spAutoFit/>
            </a:bodyPr>
            <a:lstStyle/>
            <a:p>
              <a:r>
                <a:rPr lang="en-US" sz="1200" dirty="0">
                  <a:solidFill>
                    <a:schemeClr val="accent4"/>
                  </a:solidFill>
                </a:rPr>
                <a:t>Acquire source from source control system</a:t>
              </a:r>
            </a:p>
          </p:txBody>
        </p:sp>
      </p:grpSp>
      <p:grpSp>
        <p:nvGrpSpPr>
          <p:cNvPr id="26" name="Group 25"/>
          <p:cNvGrpSpPr/>
          <p:nvPr/>
        </p:nvGrpSpPr>
        <p:grpSpPr>
          <a:xfrm>
            <a:off x="4726393" y="1879681"/>
            <a:ext cx="1257300" cy="977433"/>
            <a:chOff x="3429000" y="1879680"/>
            <a:chExt cx="1257300" cy="977433"/>
          </a:xfrm>
        </p:grpSpPr>
        <p:sp>
          <p:nvSpPr>
            <p:cNvPr id="27" name="TextBox 26"/>
            <p:cNvSpPr txBox="1"/>
            <p:nvPr/>
          </p:nvSpPr>
          <p:spPr>
            <a:xfrm>
              <a:off x="3429000" y="1879680"/>
              <a:ext cx="849913" cy="400110"/>
            </a:xfrm>
            <a:prstGeom prst="rect">
              <a:avLst/>
            </a:prstGeom>
            <a:noFill/>
          </p:spPr>
          <p:txBody>
            <a:bodyPr wrap="none" rtlCol="0">
              <a:spAutoFit/>
            </a:bodyPr>
            <a:lstStyle/>
            <a:p>
              <a:r>
                <a:rPr lang="en-US" sz="2000" dirty="0">
                  <a:solidFill>
                    <a:schemeClr val="tx2"/>
                  </a:solidFill>
                  <a:latin typeface="+mj-lt"/>
                </a:rPr>
                <a:t>Build</a:t>
              </a:r>
            </a:p>
          </p:txBody>
        </p:sp>
        <p:sp>
          <p:nvSpPr>
            <p:cNvPr id="28" name="Rectangle 27"/>
            <p:cNvSpPr/>
            <p:nvPr/>
          </p:nvSpPr>
          <p:spPr>
            <a:xfrm>
              <a:off x="3429000" y="2210782"/>
              <a:ext cx="1257300" cy="646331"/>
            </a:xfrm>
            <a:prstGeom prst="rect">
              <a:avLst/>
            </a:prstGeom>
          </p:spPr>
          <p:txBody>
            <a:bodyPr wrap="square">
              <a:spAutoFit/>
            </a:bodyPr>
            <a:lstStyle/>
            <a:p>
              <a:r>
                <a:rPr lang="en-US" sz="1200" dirty="0">
                  <a:solidFill>
                    <a:schemeClr val="accent4"/>
                  </a:solidFill>
                </a:rPr>
                <a:t>Compile binary assets (if applicable)</a:t>
              </a:r>
            </a:p>
          </p:txBody>
        </p:sp>
      </p:grpSp>
      <p:sp>
        <p:nvSpPr>
          <p:cNvPr id="33" name="Oval 32"/>
          <p:cNvSpPr/>
          <p:nvPr/>
        </p:nvSpPr>
        <p:spPr>
          <a:xfrm>
            <a:off x="1469777" y="3449561"/>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4144393" y="344956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p:cNvCxnSpPr>
            <a:stCxn id="33" idx="0"/>
          </p:cNvCxnSpPr>
          <p:nvPr/>
        </p:nvCxnSpPr>
        <p:spPr>
          <a:xfrm flipV="1">
            <a:off x="1559777" y="3125411"/>
            <a:ext cx="0" cy="32415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47" idx="4"/>
            <a:endCxn id="34" idx="0"/>
          </p:cNvCxnSpPr>
          <p:nvPr/>
        </p:nvCxnSpPr>
        <p:spPr>
          <a:xfrm>
            <a:off x="4234393" y="3125411"/>
            <a:ext cx="0" cy="32415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44" idx="0"/>
            <a:endCxn id="24" idx="1"/>
          </p:cNvCxnSpPr>
          <p:nvPr/>
        </p:nvCxnSpPr>
        <p:spPr>
          <a:xfrm rot="5400000" flipH="1" flipV="1">
            <a:off x="1552939" y="2086573"/>
            <a:ext cx="505676" cy="492000"/>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47" idx="0"/>
            <a:endCxn id="27" idx="1"/>
          </p:cNvCxnSpPr>
          <p:nvPr/>
        </p:nvCxnSpPr>
        <p:spPr>
          <a:xfrm rot="5400000" flipH="1" flipV="1">
            <a:off x="4227555" y="2086573"/>
            <a:ext cx="505676" cy="49200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sp>
        <p:nvSpPr>
          <p:cNvPr id="44" name="Oval 43"/>
          <p:cNvSpPr/>
          <p:nvPr/>
        </p:nvSpPr>
        <p:spPr>
          <a:xfrm>
            <a:off x="1289777" y="2585411"/>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45"/>
          <p:cNvGrpSpPr/>
          <p:nvPr/>
        </p:nvGrpSpPr>
        <p:grpSpPr>
          <a:xfrm>
            <a:off x="3964393" y="2585411"/>
            <a:ext cx="540000" cy="540000"/>
            <a:chOff x="2667000" y="2585411"/>
            <a:chExt cx="540000" cy="540000"/>
          </a:xfrm>
        </p:grpSpPr>
        <p:sp>
          <p:nvSpPr>
            <p:cNvPr id="47" name="Oval 46"/>
            <p:cNvSpPr/>
            <p:nvPr/>
          </p:nvSpPr>
          <p:spPr>
            <a:xfrm>
              <a:off x="2667000" y="2585411"/>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p:cNvSpPr txBox="1">
              <a:spLocks noChangeAspect="1"/>
            </p:cNvSpPr>
            <p:nvPr/>
          </p:nvSpPr>
          <p:spPr>
            <a:xfrm>
              <a:off x="2703000" y="2617571"/>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p>
          </p:txBody>
        </p:sp>
      </p:grpSp>
      <p:pic>
        <p:nvPicPr>
          <p:cNvPr id="51" name="Picture 14"/>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329286" y="2615593"/>
            <a:ext cx="470074" cy="4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4871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mtClean="0"/>
              <a:t>DEPLOYMENT</a:t>
            </a:r>
            <a:endParaRPr lang="en-US" b="1" spc="0" dirty="0">
              <a:solidFill>
                <a:schemeClr val="accent1"/>
              </a:solidFill>
            </a:endParaRPr>
          </a:p>
        </p:txBody>
      </p:sp>
      <p:sp>
        <p:nvSpPr>
          <p:cNvPr id="4" name="Text Placeholder 3"/>
          <p:cNvSpPr>
            <a:spLocks noGrp="1"/>
          </p:cNvSpPr>
          <p:nvPr>
            <p:ph type="body" sz="quarter" idx="10"/>
          </p:nvPr>
        </p:nvSpPr>
        <p:spPr/>
        <p:txBody>
          <a:bodyPr>
            <a:noAutofit/>
          </a:bodyPr>
          <a:lstStyle/>
          <a:p>
            <a:r>
              <a:rPr lang="en-US" dirty="0"/>
              <a:t>workflow + settings</a:t>
            </a:r>
          </a:p>
        </p:txBody>
      </p:sp>
      <p:cxnSp>
        <p:nvCxnSpPr>
          <p:cNvPr id="30" name="Straight Connector 29"/>
          <p:cNvCxnSpPr/>
          <p:nvPr/>
        </p:nvCxnSpPr>
        <p:spPr>
          <a:xfrm>
            <a:off x="174171" y="3539561"/>
            <a:ext cx="1181462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2051777" y="1879681"/>
            <a:ext cx="1257300" cy="977433"/>
            <a:chOff x="1219200" y="1879680"/>
            <a:chExt cx="1257300" cy="977433"/>
          </a:xfrm>
        </p:grpSpPr>
        <p:sp>
          <p:nvSpPr>
            <p:cNvPr id="32" name="TextBox 31"/>
            <p:cNvSpPr txBox="1"/>
            <p:nvPr/>
          </p:nvSpPr>
          <p:spPr>
            <a:xfrm>
              <a:off x="1219200" y="1879680"/>
              <a:ext cx="684803" cy="400110"/>
            </a:xfrm>
            <a:prstGeom prst="rect">
              <a:avLst/>
            </a:prstGeom>
            <a:noFill/>
          </p:spPr>
          <p:txBody>
            <a:bodyPr wrap="none" rtlCol="0">
              <a:spAutoFit/>
            </a:bodyPr>
            <a:lstStyle/>
            <a:p>
              <a:r>
                <a:rPr lang="en-US" sz="2000" dirty="0" err="1">
                  <a:solidFill>
                    <a:schemeClr val="accent1"/>
                  </a:solidFill>
                  <a:latin typeface="+mj-lt"/>
                </a:rPr>
                <a:t>Scm</a:t>
              </a:r>
              <a:endParaRPr lang="en-US" sz="2000" dirty="0">
                <a:solidFill>
                  <a:schemeClr val="accent1"/>
                </a:solidFill>
                <a:latin typeface="+mj-lt"/>
              </a:endParaRPr>
            </a:p>
          </p:txBody>
        </p:sp>
        <p:sp>
          <p:nvSpPr>
            <p:cNvPr id="33" name="Rectangle 32"/>
            <p:cNvSpPr/>
            <p:nvPr/>
          </p:nvSpPr>
          <p:spPr>
            <a:xfrm>
              <a:off x="1219200" y="2210782"/>
              <a:ext cx="1257300" cy="646331"/>
            </a:xfrm>
            <a:prstGeom prst="rect">
              <a:avLst/>
            </a:prstGeom>
          </p:spPr>
          <p:txBody>
            <a:bodyPr wrap="square">
              <a:spAutoFit/>
            </a:bodyPr>
            <a:lstStyle/>
            <a:p>
              <a:r>
                <a:rPr lang="en-US" sz="1200" dirty="0">
                  <a:solidFill>
                    <a:schemeClr val="accent4"/>
                  </a:solidFill>
                </a:rPr>
                <a:t>Acquire source from source control system</a:t>
              </a:r>
            </a:p>
          </p:txBody>
        </p:sp>
      </p:grpSp>
      <p:grpSp>
        <p:nvGrpSpPr>
          <p:cNvPr id="34" name="Group 33"/>
          <p:cNvGrpSpPr/>
          <p:nvPr/>
        </p:nvGrpSpPr>
        <p:grpSpPr>
          <a:xfrm>
            <a:off x="4726393" y="1879681"/>
            <a:ext cx="1257300" cy="977433"/>
            <a:chOff x="3429000" y="1879680"/>
            <a:chExt cx="1257300" cy="977433"/>
          </a:xfrm>
        </p:grpSpPr>
        <p:sp>
          <p:nvSpPr>
            <p:cNvPr id="36" name="TextBox 35"/>
            <p:cNvSpPr txBox="1"/>
            <p:nvPr/>
          </p:nvSpPr>
          <p:spPr>
            <a:xfrm>
              <a:off x="3429000" y="1879680"/>
              <a:ext cx="849913" cy="400110"/>
            </a:xfrm>
            <a:prstGeom prst="rect">
              <a:avLst/>
            </a:prstGeom>
            <a:noFill/>
          </p:spPr>
          <p:txBody>
            <a:bodyPr wrap="none" rtlCol="0">
              <a:spAutoFit/>
            </a:bodyPr>
            <a:lstStyle/>
            <a:p>
              <a:r>
                <a:rPr lang="en-US" sz="2000" dirty="0">
                  <a:solidFill>
                    <a:schemeClr val="tx2"/>
                  </a:solidFill>
                  <a:latin typeface="+mj-lt"/>
                </a:rPr>
                <a:t>Build</a:t>
              </a:r>
            </a:p>
          </p:txBody>
        </p:sp>
        <p:sp>
          <p:nvSpPr>
            <p:cNvPr id="38" name="Rectangle 37"/>
            <p:cNvSpPr/>
            <p:nvPr/>
          </p:nvSpPr>
          <p:spPr>
            <a:xfrm>
              <a:off x="3429000" y="2210782"/>
              <a:ext cx="1257300" cy="646331"/>
            </a:xfrm>
            <a:prstGeom prst="rect">
              <a:avLst/>
            </a:prstGeom>
          </p:spPr>
          <p:txBody>
            <a:bodyPr wrap="square">
              <a:spAutoFit/>
            </a:bodyPr>
            <a:lstStyle/>
            <a:p>
              <a:r>
                <a:rPr lang="en-US" sz="1200" dirty="0">
                  <a:solidFill>
                    <a:schemeClr val="accent4"/>
                  </a:solidFill>
                </a:rPr>
                <a:t>Compile binary assets (if applicable)</a:t>
              </a:r>
            </a:p>
          </p:txBody>
        </p:sp>
      </p:grpSp>
      <p:grpSp>
        <p:nvGrpSpPr>
          <p:cNvPr id="40" name="Group 39"/>
          <p:cNvGrpSpPr/>
          <p:nvPr/>
        </p:nvGrpSpPr>
        <p:grpSpPr>
          <a:xfrm>
            <a:off x="7630575" y="1879681"/>
            <a:ext cx="1257300" cy="977433"/>
            <a:chOff x="5576984" y="1879680"/>
            <a:chExt cx="1257300" cy="977433"/>
          </a:xfrm>
        </p:grpSpPr>
        <p:sp>
          <p:nvSpPr>
            <p:cNvPr id="41" name="TextBox 40"/>
            <p:cNvSpPr txBox="1"/>
            <p:nvPr/>
          </p:nvSpPr>
          <p:spPr>
            <a:xfrm>
              <a:off x="5576984" y="1879680"/>
              <a:ext cx="825867" cy="400110"/>
            </a:xfrm>
            <a:prstGeom prst="rect">
              <a:avLst/>
            </a:prstGeom>
            <a:noFill/>
          </p:spPr>
          <p:txBody>
            <a:bodyPr wrap="none" rtlCol="0">
              <a:spAutoFit/>
            </a:bodyPr>
            <a:lstStyle/>
            <a:p>
              <a:r>
                <a:rPr lang="en-US" sz="2000" dirty="0">
                  <a:solidFill>
                    <a:schemeClr val="accent5"/>
                  </a:solidFill>
                  <a:latin typeface="+mj-lt"/>
                </a:rPr>
                <a:t>Copy</a:t>
              </a:r>
            </a:p>
          </p:txBody>
        </p:sp>
        <p:sp>
          <p:nvSpPr>
            <p:cNvPr id="42" name="Rectangle 41"/>
            <p:cNvSpPr/>
            <p:nvPr/>
          </p:nvSpPr>
          <p:spPr>
            <a:xfrm>
              <a:off x="5576984" y="2210782"/>
              <a:ext cx="1257300" cy="646331"/>
            </a:xfrm>
            <a:prstGeom prst="rect">
              <a:avLst/>
            </a:prstGeom>
          </p:spPr>
          <p:txBody>
            <a:bodyPr wrap="square">
              <a:spAutoFit/>
            </a:bodyPr>
            <a:lstStyle/>
            <a:p>
              <a:r>
                <a:rPr lang="en-US" sz="1200" dirty="0">
                  <a:solidFill>
                    <a:schemeClr val="accent4"/>
                  </a:solidFill>
                </a:rPr>
                <a:t>Deploy assets to </a:t>
              </a:r>
              <a:r>
                <a:rPr lang="en-US" sz="1200" dirty="0" err="1">
                  <a:solidFill>
                    <a:schemeClr val="accent4"/>
                  </a:solidFill>
                  <a:latin typeface="Consolas" panose="020B0609020204030204" pitchFamily="49" charset="0"/>
                  <a:cs typeface="Consolas" panose="020B0609020204030204" pitchFamily="49" charset="0"/>
                </a:rPr>
                <a:t>wwwroot</a:t>
              </a:r>
              <a:r>
                <a:rPr lang="en-US" sz="1200" dirty="0">
                  <a:solidFill>
                    <a:schemeClr val="accent4"/>
                  </a:solidFill>
                </a:rPr>
                <a:t> directory</a:t>
              </a:r>
            </a:p>
          </p:txBody>
        </p:sp>
      </p:grpSp>
      <p:sp>
        <p:nvSpPr>
          <p:cNvPr id="52" name="Oval 51"/>
          <p:cNvSpPr/>
          <p:nvPr/>
        </p:nvSpPr>
        <p:spPr>
          <a:xfrm>
            <a:off x="1469777" y="3449561"/>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4144393" y="344956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7126209" y="3449561"/>
            <a:ext cx="180000" cy="180000"/>
          </a:xfrm>
          <a:prstGeom prst="ellipse">
            <a:avLst/>
          </a:prstGeom>
          <a:solidFill>
            <a:schemeClr val="accent2"/>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Connector 57"/>
          <p:cNvCxnSpPr>
            <a:stCxn id="52" idx="0"/>
          </p:cNvCxnSpPr>
          <p:nvPr/>
        </p:nvCxnSpPr>
        <p:spPr>
          <a:xfrm flipV="1">
            <a:off x="1559777" y="3125411"/>
            <a:ext cx="0" cy="32415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74" idx="4"/>
            <a:endCxn id="54" idx="0"/>
          </p:cNvCxnSpPr>
          <p:nvPr/>
        </p:nvCxnSpPr>
        <p:spPr>
          <a:xfrm>
            <a:off x="4234393" y="3125411"/>
            <a:ext cx="0" cy="32415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a:stCxn id="76" idx="4"/>
            <a:endCxn id="55" idx="0"/>
          </p:cNvCxnSpPr>
          <p:nvPr/>
        </p:nvCxnSpPr>
        <p:spPr>
          <a:xfrm>
            <a:off x="7216209" y="3125411"/>
            <a:ext cx="0" cy="32415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6" name="Elbow Connector 65"/>
          <p:cNvCxnSpPr>
            <a:stCxn id="72" idx="0"/>
            <a:endCxn id="32" idx="1"/>
          </p:cNvCxnSpPr>
          <p:nvPr/>
        </p:nvCxnSpPr>
        <p:spPr>
          <a:xfrm rot="5400000" flipH="1" flipV="1">
            <a:off x="1552939" y="2086573"/>
            <a:ext cx="505676" cy="492000"/>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68" name="Elbow Connector 67"/>
          <p:cNvCxnSpPr>
            <a:stCxn id="74" idx="0"/>
            <a:endCxn id="36" idx="1"/>
          </p:cNvCxnSpPr>
          <p:nvPr/>
        </p:nvCxnSpPr>
        <p:spPr>
          <a:xfrm rot="5400000" flipH="1" flipV="1">
            <a:off x="4227555" y="2086573"/>
            <a:ext cx="505676" cy="49200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9" name="Elbow Connector 68"/>
          <p:cNvCxnSpPr>
            <a:stCxn id="76" idx="0"/>
            <a:endCxn id="41" idx="1"/>
          </p:cNvCxnSpPr>
          <p:nvPr/>
        </p:nvCxnSpPr>
        <p:spPr>
          <a:xfrm rot="5400000" flipH="1" flipV="1">
            <a:off x="7170554" y="2125390"/>
            <a:ext cx="505676" cy="414366"/>
          </a:xfrm>
          <a:prstGeom prst="bentConnector2">
            <a:avLst/>
          </a:prstGeom>
          <a:ln w="12700">
            <a:solidFill>
              <a:schemeClr val="accent5"/>
            </a:solidFill>
            <a:tailEnd type="oval"/>
          </a:ln>
        </p:spPr>
        <p:style>
          <a:lnRef idx="1">
            <a:schemeClr val="accent1"/>
          </a:lnRef>
          <a:fillRef idx="0">
            <a:schemeClr val="accent1"/>
          </a:fillRef>
          <a:effectRef idx="0">
            <a:schemeClr val="accent1"/>
          </a:effectRef>
          <a:fontRef idx="minor">
            <a:schemeClr val="tx1"/>
          </a:fontRef>
        </p:style>
      </p:cxnSp>
      <p:sp>
        <p:nvSpPr>
          <p:cNvPr id="72" name="Oval 71"/>
          <p:cNvSpPr/>
          <p:nvPr/>
        </p:nvSpPr>
        <p:spPr>
          <a:xfrm>
            <a:off x="1289777" y="2585411"/>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p:cNvGrpSpPr/>
          <p:nvPr/>
        </p:nvGrpSpPr>
        <p:grpSpPr>
          <a:xfrm>
            <a:off x="3964393" y="2585411"/>
            <a:ext cx="540000" cy="540000"/>
            <a:chOff x="2667000" y="2585411"/>
            <a:chExt cx="540000" cy="540000"/>
          </a:xfrm>
        </p:grpSpPr>
        <p:sp>
          <p:nvSpPr>
            <p:cNvPr id="74" name="Oval 73"/>
            <p:cNvSpPr/>
            <p:nvPr/>
          </p:nvSpPr>
          <p:spPr>
            <a:xfrm>
              <a:off x="2667000" y="2585411"/>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p:cNvSpPr txBox="1">
              <a:spLocks noChangeAspect="1"/>
            </p:cNvSpPr>
            <p:nvPr/>
          </p:nvSpPr>
          <p:spPr>
            <a:xfrm>
              <a:off x="2703000" y="2617571"/>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p>
          </p:txBody>
        </p:sp>
      </p:grpSp>
      <p:sp>
        <p:nvSpPr>
          <p:cNvPr id="76" name="Oval 75"/>
          <p:cNvSpPr/>
          <p:nvPr/>
        </p:nvSpPr>
        <p:spPr>
          <a:xfrm>
            <a:off x="6946209" y="2585411"/>
            <a:ext cx="540000" cy="54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14"/>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329286" y="2615593"/>
            <a:ext cx="470074" cy="4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4" name="Picture 14"/>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7062757" y="2655772"/>
            <a:ext cx="322144" cy="399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294116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Six 4:3 Dark">
  <a:themeElements>
    <a:clrScheme name="Six Reasons Ocean">
      <a:dk1>
        <a:srgbClr val="01A2D6"/>
      </a:dk1>
      <a:lt1>
        <a:sysClr val="window" lastClr="FFFFFF"/>
      </a:lt1>
      <a:dk2>
        <a:srgbClr val="72808A"/>
      </a:dk2>
      <a:lt2>
        <a:srgbClr val="9DD3B3"/>
      </a:lt2>
      <a:accent1>
        <a:srgbClr val="6DB9A5"/>
      </a:accent1>
      <a:accent2>
        <a:srgbClr val="394147"/>
      </a:accent2>
      <a:accent3>
        <a:srgbClr val="054E6F"/>
      </a:accent3>
      <a:accent4>
        <a:srgbClr val="D8D8D8"/>
      </a:accent4>
      <a:accent5>
        <a:srgbClr val="ADD8E7"/>
      </a:accent5>
      <a:accent6>
        <a:srgbClr val="10ACC8"/>
      </a:accent6>
      <a:hlink>
        <a:srgbClr val="FFFFFF"/>
      </a:hlink>
      <a:folHlink>
        <a:srgbClr val="FFFFFF"/>
      </a:folHlink>
    </a:clrScheme>
    <a:fontScheme name="Six">
      <a:majorFont>
        <a:latin typeface="Novecento sans wide UltraLight"/>
        <a:ea typeface=""/>
        <a:cs typeface=""/>
      </a:majorFont>
      <a:minorFont>
        <a:latin typeface="Cantar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22266</TotalTime>
  <Words>1381</Words>
  <Application>Microsoft Office PowerPoint</Application>
  <PresentationFormat>Widescreen</PresentationFormat>
  <Paragraphs>356</Paragraphs>
  <Slides>27</Slides>
  <Notes>27</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27</vt:i4>
      </vt:variant>
    </vt:vector>
  </HeadingPairs>
  <TitlesOfParts>
    <vt:vector size="43" baseType="lpstr">
      <vt:lpstr>Arial</vt:lpstr>
      <vt:lpstr>Calibri</vt:lpstr>
      <vt:lpstr>Calibri Light</vt:lpstr>
      <vt:lpstr>Cantarell</vt:lpstr>
      <vt:lpstr>Consolas</vt:lpstr>
      <vt:lpstr>FontAwesome</vt:lpstr>
      <vt:lpstr>Lucida Console</vt:lpstr>
      <vt:lpstr>Modern Pictograms</vt:lpstr>
      <vt:lpstr>MS Shell Dlg 2</vt:lpstr>
      <vt:lpstr>Novecento sans wide Book</vt:lpstr>
      <vt:lpstr>Novecento sans wide UltraLight</vt:lpstr>
      <vt:lpstr>RaphaelIcons</vt:lpstr>
      <vt:lpstr>Segoe UI</vt:lpstr>
      <vt:lpstr>Wingdings</vt:lpstr>
      <vt:lpstr>Six 4:3 Dark</vt:lpstr>
      <vt:lpstr>Custom Design</vt:lpstr>
      <vt:lpstr>web sites</vt:lpstr>
      <vt:lpstr>PowerPoint Presentation</vt:lpstr>
      <vt:lpstr>PowerPoint Presentation</vt:lpstr>
      <vt:lpstr>AZURE WEB SITES</vt:lpstr>
      <vt:lpstr>AZURE WEB SITES</vt:lpstr>
      <vt:lpstr>PowerPoint Presentation</vt:lpstr>
      <vt:lpstr>DEPLOYMENT</vt:lpstr>
      <vt:lpstr>DEPLOYMENT</vt:lpstr>
      <vt:lpstr>DEPLOYMENT</vt:lpstr>
      <vt:lpstr>DEPLOYMENT</vt:lpstr>
      <vt:lpstr>DEPLOYMENT</vt:lpstr>
      <vt:lpstr>DEPLOYMENT</vt:lpstr>
      <vt:lpstr>DEBUGGING</vt:lpstr>
      <vt:lpstr>AUTHENTICATION</vt:lpstr>
      <vt:lpstr>PowerPoint Presentation</vt:lpstr>
      <vt:lpstr>CONFIGURATION</vt:lpstr>
      <vt:lpstr>XDT TRANSFORM</vt:lpstr>
      <vt:lpstr>XDT TRANSFORM</vt:lpstr>
      <vt:lpstr>XDT TRANSFORM</vt:lpstr>
      <vt:lpstr>XDT TRANSFORM</vt:lpstr>
      <vt:lpstr>SITE EXTENSIONS</vt:lpstr>
      <vt:lpstr>PowerPoint Presentation</vt:lpstr>
      <vt:lpstr>APPLICATION REQUEST ROUTING</vt:lpstr>
      <vt:lpstr>APPLICATION REQUEST ROUTING</vt:lpstr>
      <vt:lpstr>APPLICATION REQUEST ROUTING</vt:lpstr>
      <vt:lpstr>PowerPoint Presentation</vt:lpstr>
      <vt:lpstr>THANK</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WAWS Secrets Exposed</dc:title>
  <dc:creator>Nik.Molnar@red-gate.com</dc:creator>
  <cp:lastModifiedBy>Nik Molnar</cp:lastModifiedBy>
  <cp:revision>1904</cp:revision>
  <dcterms:created xsi:type="dcterms:W3CDTF">2006-08-16T00:00:00Z</dcterms:created>
  <dcterms:modified xsi:type="dcterms:W3CDTF">2014-08-05T15:43:18Z</dcterms:modified>
</cp:coreProperties>
</file>